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2" r:id="rId3"/>
    <p:sldId id="257" r:id="rId4"/>
    <p:sldId id="271" r:id="rId5"/>
    <p:sldId id="258" r:id="rId6"/>
    <p:sldId id="273" r:id="rId7"/>
    <p:sldId id="260" r:id="rId8"/>
    <p:sldId id="274" r:id="rId9"/>
    <p:sldId id="261" r:id="rId10"/>
    <p:sldId id="275" r:id="rId11"/>
    <p:sldId id="263" r:id="rId12"/>
    <p:sldId id="276" r:id="rId13"/>
    <p:sldId id="264" r:id="rId14"/>
    <p:sldId id="277" r:id="rId15"/>
    <p:sldId id="266" r:id="rId16"/>
    <p:sldId id="278" r:id="rId17"/>
    <p:sldId id="267" r:id="rId18"/>
    <p:sldId id="279" r:id="rId19"/>
    <p:sldId id="265" r:id="rId20"/>
    <p:sldId id="280" r:id="rId21"/>
    <p:sldId id="269" r:id="rId22"/>
    <p:sldId id="281" r:id="rId23"/>
    <p:sldId id="270" r:id="rId24"/>
    <p:sldId id="282" r:id="rId25"/>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C69C5FC-67E6-4996-87A3-FA18293744E4}" type="datetimeFigureOut">
              <a:rPr lang="en-US" smtClean="0"/>
              <a:t>5/14/2024</a:t>
            </a:fld>
            <a:endParaRPr lang="en-US"/>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CF1A7A9-9DB4-4B77-A0A8-60C96036F408}" type="slidenum">
              <a:rPr lang="en-US" smtClean="0"/>
              <a:t>‹#›</a:t>
            </a:fld>
            <a:endParaRPr lang="en-US"/>
          </a:p>
        </p:txBody>
      </p:sp>
    </p:spTree>
    <p:extLst>
      <p:ext uri="{BB962C8B-B14F-4D97-AF65-F5344CB8AC3E}">
        <p14:creationId xmlns:p14="http://schemas.microsoft.com/office/powerpoint/2010/main" val="2849979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9518B8F8-C89D-4195-81EA-46C3D92CBAEB}" type="datetime1">
              <a:rPr lang="is-IS" smtClean="0"/>
              <a:t>14.5.2024</a:t>
            </a:fld>
            <a:endParaRPr lang="is-I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r>
              <a:rPr lang="is-IS"/>
              <a:t>Kolbrún grasalæknir Jurtaapótek</a:t>
            </a:r>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FB601038-2532-4E8D-BED7-3A1B77E63728}" type="slidenum">
              <a:rPr lang="is-IS" smtClean="0"/>
              <a:t>‹#›</a:t>
            </a:fld>
            <a:endParaRPr lang="is-IS"/>
          </a:p>
        </p:txBody>
      </p:sp>
    </p:spTree>
    <p:extLst>
      <p:ext uri="{BB962C8B-B14F-4D97-AF65-F5344CB8AC3E}">
        <p14:creationId xmlns:p14="http://schemas.microsoft.com/office/powerpoint/2010/main" val="2924960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0724E4-1B6D-4449-BACD-C525515870D8}" type="datetime1">
              <a:rPr lang="is-IS" smtClean="0"/>
              <a:t>14.5.2024</a:t>
            </a:fld>
            <a:endParaRPr lang="is-IS"/>
          </a:p>
        </p:txBody>
      </p:sp>
      <p:sp>
        <p:nvSpPr>
          <p:cNvPr id="5" name="Footer Placeholder 4"/>
          <p:cNvSpPr>
            <a:spLocks noGrp="1"/>
          </p:cNvSpPr>
          <p:nvPr>
            <p:ph type="ftr" sz="quarter" idx="11"/>
          </p:nvPr>
        </p:nvSpPr>
        <p:spPr/>
        <p:txBody>
          <a:bodyPr/>
          <a:lstStyle/>
          <a:p>
            <a:r>
              <a:rPr lang="is-IS"/>
              <a:t>Kolbrún grasalæknir Jurtaapótek</a:t>
            </a:r>
          </a:p>
        </p:txBody>
      </p:sp>
      <p:sp>
        <p:nvSpPr>
          <p:cNvPr id="6" name="Slide Number Placeholder 5"/>
          <p:cNvSpPr>
            <a:spLocks noGrp="1"/>
          </p:cNvSpPr>
          <p:nvPr>
            <p:ph type="sldNum" sz="quarter" idx="12"/>
          </p:nvPr>
        </p:nvSpPr>
        <p:spPr/>
        <p:txBody>
          <a:bodyPr/>
          <a:lstStyle/>
          <a:p>
            <a:fld id="{FB601038-2532-4E8D-BED7-3A1B77E63728}" type="slidenum">
              <a:rPr lang="is-IS" smtClean="0"/>
              <a:t>‹#›</a:t>
            </a:fld>
            <a:endParaRPr lang="is-IS"/>
          </a:p>
        </p:txBody>
      </p:sp>
    </p:spTree>
    <p:extLst>
      <p:ext uri="{BB962C8B-B14F-4D97-AF65-F5344CB8AC3E}">
        <p14:creationId xmlns:p14="http://schemas.microsoft.com/office/powerpoint/2010/main" val="148756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1E8E7-7679-49E3-85D0-F2CB7CB973D6}" type="datetime1">
              <a:rPr lang="is-IS" smtClean="0"/>
              <a:t>14.5.2024</a:t>
            </a:fld>
            <a:endParaRPr lang="is-IS"/>
          </a:p>
        </p:txBody>
      </p:sp>
      <p:sp>
        <p:nvSpPr>
          <p:cNvPr id="5" name="Footer Placeholder 4"/>
          <p:cNvSpPr>
            <a:spLocks noGrp="1"/>
          </p:cNvSpPr>
          <p:nvPr>
            <p:ph type="ftr" sz="quarter" idx="11"/>
          </p:nvPr>
        </p:nvSpPr>
        <p:spPr/>
        <p:txBody>
          <a:bodyPr/>
          <a:lstStyle/>
          <a:p>
            <a:r>
              <a:rPr lang="is-IS"/>
              <a:t>Kolbrún grasalæknir Jurtaapótek</a:t>
            </a:r>
          </a:p>
        </p:txBody>
      </p:sp>
      <p:sp>
        <p:nvSpPr>
          <p:cNvPr id="6" name="Slide Number Placeholder 5"/>
          <p:cNvSpPr>
            <a:spLocks noGrp="1"/>
          </p:cNvSpPr>
          <p:nvPr>
            <p:ph type="sldNum" sz="quarter" idx="12"/>
          </p:nvPr>
        </p:nvSpPr>
        <p:spPr/>
        <p:txBody>
          <a:bodyPr/>
          <a:lstStyle/>
          <a:p>
            <a:fld id="{FB601038-2532-4E8D-BED7-3A1B77E63728}" type="slidenum">
              <a:rPr lang="is-IS" smtClean="0"/>
              <a:t>‹#›</a:t>
            </a:fld>
            <a:endParaRPr lang="is-IS"/>
          </a:p>
        </p:txBody>
      </p:sp>
    </p:spTree>
    <p:extLst>
      <p:ext uri="{BB962C8B-B14F-4D97-AF65-F5344CB8AC3E}">
        <p14:creationId xmlns:p14="http://schemas.microsoft.com/office/powerpoint/2010/main" val="55277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456743-D444-49E8-A419-7599F904883F}" type="datetime1">
              <a:rPr lang="is-IS" smtClean="0"/>
              <a:t>14.5.2024</a:t>
            </a:fld>
            <a:endParaRPr lang="is-IS"/>
          </a:p>
        </p:txBody>
      </p:sp>
      <p:sp>
        <p:nvSpPr>
          <p:cNvPr id="8" name="Footer Placeholder 7"/>
          <p:cNvSpPr>
            <a:spLocks noGrp="1"/>
          </p:cNvSpPr>
          <p:nvPr>
            <p:ph type="ftr" sz="quarter" idx="11"/>
          </p:nvPr>
        </p:nvSpPr>
        <p:spPr/>
        <p:txBody>
          <a:bodyPr/>
          <a:lstStyle/>
          <a:p>
            <a:r>
              <a:rPr lang="is-IS"/>
              <a:t>Kolbrún grasalæknir Jurtaapótek</a:t>
            </a:r>
          </a:p>
        </p:txBody>
      </p:sp>
      <p:sp>
        <p:nvSpPr>
          <p:cNvPr id="9" name="Slide Number Placeholder 8"/>
          <p:cNvSpPr>
            <a:spLocks noGrp="1"/>
          </p:cNvSpPr>
          <p:nvPr>
            <p:ph type="sldNum" sz="quarter" idx="12"/>
          </p:nvPr>
        </p:nvSpPr>
        <p:spPr/>
        <p:txBody>
          <a:bodyPr/>
          <a:lstStyle/>
          <a:p>
            <a:fld id="{FB601038-2532-4E8D-BED7-3A1B77E63728}" type="slidenum">
              <a:rPr lang="is-IS" smtClean="0"/>
              <a:t>‹#›</a:t>
            </a:fld>
            <a:endParaRPr lang="is-IS"/>
          </a:p>
        </p:txBody>
      </p:sp>
    </p:spTree>
    <p:extLst>
      <p:ext uri="{BB962C8B-B14F-4D97-AF65-F5344CB8AC3E}">
        <p14:creationId xmlns:p14="http://schemas.microsoft.com/office/powerpoint/2010/main" val="48755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355D4849-4EA4-42F2-ADD3-CBA03BA4977D}" type="datetime1">
              <a:rPr lang="is-IS" smtClean="0"/>
              <a:t>14.5.2024</a:t>
            </a:fld>
            <a:endParaRPr lang="is-I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r>
              <a:rPr lang="is-IS"/>
              <a:t>Kolbrún grasalæknir Jurtaapótek</a:t>
            </a:r>
          </a:p>
        </p:txBody>
      </p:sp>
      <p:sp>
        <p:nvSpPr>
          <p:cNvPr id="6" name="Slide Number Placeholder 5"/>
          <p:cNvSpPr>
            <a:spLocks noGrp="1"/>
          </p:cNvSpPr>
          <p:nvPr>
            <p:ph type="sldNum" sz="quarter" idx="12"/>
          </p:nvPr>
        </p:nvSpPr>
        <p:spPr>
          <a:xfrm>
            <a:off x="6453378" y="5211060"/>
            <a:ext cx="1584198" cy="228600"/>
          </a:xfrm>
        </p:spPr>
        <p:txBody>
          <a:bodyPr/>
          <a:lstStyle/>
          <a:p>
            <a:fld id="{FB601038-2532-4E8D-BED7-3A1B77E63728}" type="slidenum">
              <a:rPr lang="is-IS" smtClean="0"/>
              <a:t>‹#›</a:t>
            </a:fld>
            <a:endParaRPr lang="is-IS"/>
          </a:p>
        </p:txBody>
      </p:sp>
    </p:spTree>
    <p:extLst>
      <p:ext uri="{BB962C8B-B14F-4D97-AF65-F5344CB8AC3E}">
        <p14:creationId xmlns:p14="http://schemas.microsoft.com/office/powerpoint/2010/main" val="258726300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F5747D-30A7-4F8A-8CD4-45DAB8E9C08A}" type="datetime1">
              <a:rPr lang="is-IS" smtClean="0"/>
              <a:t>14.5.2024</a:t>
            </a:fld>
            <a:endParaRPr lang="is-IS"/>
          </a:p>
        </p:txBody>
      </p:sp>
      <p:sp>
        <p:nvSpPr>
          <p:cNvPr id="6" name="Footer Placeholder 5"/>
          <p:cNvSpPr>
            <a:spLocks noGrp="1"/>
          </p:cNvSpPr>
          <p:nvPr>
            <p:ph type="ftr" sz="quarter" idx="11"/>
          </p:nvPr>
        </p:nvSpPr>
        <p:spPr/>
        <p:txBody>
          <a:bodyPr/>
          <a:lstStyle/>
          <a:p>
            <a:r>
              <a:rPr lang="is-IS"/>
              <a:t>Kolbrún grasalæknir Jurtaapótek</a:t>
            </a:r>
          </a:p>
        </p:txBody>
      </p:sp>
      <p:sp>
        <p:nvSpPr>
          <p:cNvPr id="7" name="Slide Number Placeholder 6"/>
          <p:cNvSpPr>
            <a:spLocks noGrp="1"/>
          </p:cNvSpPr>
          <p:nvPr>
            <p:ph type="sldNum" sz="quarter" idx="12"/>
          </p:nvPr>
        </p:nvSpPr>
        <p:spPr/>
        <p:txBody>
          <a:bodyPr/>
          <a:lstStyle/>
          <a:p>
            <a:fld id="{FB601038-2532-4E8D-BED7-3A1B77E63728}" type="slidenum">
              <a:rPr lang="is-IS" smtClean="0"/>
              <a:t>‹#›</a:t>
            </a:fld>
            <a:endParaRPr lang="is-IS"/>
          </a:p>
        </p:txBody>
      </p:sp>
    </p:spTree>
    <p:extLst>
      <p:ext uri="{BB962C8B-B14F-4D97-AF65-F5344CB8AC3E}">
        <p14:creationId xmlns:p14="http://schemas.microsoft.com/office/powerpoint/2010/main" val="148056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E20CDF-1BF6-4D3B-99F2-0D8E9510A8DA}" type="datetime1">
              <a:rPr lang="is-IS" smtClean="0"/>
              <a:t>14.5.2024</a:t>
            </a:fld>
            <a:endParaRPr lang="is-IS"/>
          </a:p>
        </p:txBody>
      </p:sp>
      <p:sp>
        <p:nvSpPr>
          <p:cNvPr id="8" name="Footer Placeholder 7"/>
          <p:cNvSpPr>
            <a:spLocks noGrp="1"/>
          </p:cNvSpPr>
          <p:nvPr>
            <p:ph type="ftr" sz="quarter" idx="11"/>
          </p:nvPr>
        </p:nvSpPr>
        <p:spPr/>
        <p:txBody>
          <a:bodyPr/>
          <a:lstStyle/>
          <a:p>
            <a:r>
              <a:rPr lang="is-IS"/>
              <a:t>Kolbrún grasalæknir Jurtaapótek</a:t>
            </a:r>
          </a:p>
        </p:txBody>
      </p:sp>
      <p:sp>
        <p:nvSpPr>
          <p:cNvPr id="9" name="Slide Number Placeholder 8"/>
          <p:cNvSpPr>
            <a:spLocks noGrp="1"/>
          </p:cNvSpPr>
          <p:nvPr>
            <p:ph type="sldNum" sz="quarter" idx="12"/>
          </p:nvPr>
        </p:nvSpPr>
        <p:spPr/>
        <p:txBody>
          <a:bodyPr/>
          <a:lstStyle/>
          <a:p>
            <a:fld id="{FB601038-2532-4E8D-BED7-3A1B77E63728}" type="slidenum">
              <a:rPr lang="is-IS" smtClean="0"/>
              <a:t>‹#›</a:t>
            </a:fld>
            <a:endParaRPr lang="is-IS"/>
          </a:p>
        </p:txBody>
      </p:sp>
    </p:spTree>
    <p:extLst>
      <p:ext uri="{BB962C8B-B14F-4D97-AF65-F5344CB8AC3E}">
        <p14:creationId xmlns:p14="http://schemas.microsoft.com/office/powerpoint/2010/main" val="309173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3078DA-036F-4633-878A-17EC65B67B70}" type="datetime1">
              <a:rPr lang="is-IS" smtClean="0"/>
              <a:t>14.5.2024</a:t>
            </a:fld>
            <a:endParaRPr lang="is-IS"/>
          </a:p>
        </p:txBody>
      </p:sp>
      <p:sp>
        <p:nvSpPr>
          <p:cNvPr id="4" name="Footer Placeholder 3"/>
          <p:cNvSpPr>
            <a:spLocks noGrp="1"/>
          </p:cNvSpPr>
          <p:nvPr>
            <p:ph type="ftr" sz="quarter" idx="11"/>
          </p:nvPr>
        </p:nvSpPr>
        <p:spPr/>
        <p:txBody>
          <a:bodyPr/>
          <a:lstStyle/>
          <a:p>
            <a:r>
              <a:rPr lang="is-IS"/>
              <a:t>Kolbrún grasalæknir Jurtaapótek</a:t>
            </a:r>
          </a:p>
        </p:txBody>
      </p:sp>
      <p:sp>
        <p:nvSpPr>
          <p:cNvPr id="5" name="Slide Number Placeholder 4"/>
          <p:cNvSpPr>
            <a:spLocks noGrp="1"/>
          </p:cNvSpPr>
          <p:nvPr>
            <p:ph type="sldNum" sz="quarter" idx="12"/>
          </p:nvPr>
        </p:nvSpPr>
        <p:spPr/>
        <p:txBody>
          <a:bodyPr/>
          <a:lstStyle/>
          <a:p>
            <a:fld id="{FB601038-2532-4E8D-BED7-3A1B77E63728}" type="slidenum">
              <a:rPr lang="is-IS" smtClean="0"/>
              <a:t>‹#›</a:t>
            </a:fld>
            <a:endParaRPr lang="is-IS"/>
          </a:p>
        </p:txBody>
      </p:sp>
    </p:spTree>
    <p:extLst>
      <p:ext uri="{BB962C8B-B14F-4D97-AF65-F5344CB8AC3E}">
        <p14:creationId xmlns:p14="http://schemas.microsoft.com/office/powerpoint/2010/main" val="118496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BEAD1-4CB9-40D9-8102-CB94EDBF2E0B}" type="datetime1">
              <a:rPr lang="is-IS" smtClean="0"/>
              <a:t>14.5.2024</a:t>
            </a:fld>
            <a:endParaRPr lang="is-IS"/>
          </a:p>
        </p:txBody>
      </p:sp>
      <p:sp>
        <p:nvSpPr>
          <p:cNvPr id="3" name="Footer Placeholder 2"/>
          <p:cNvSpPr>
            <a:spLocks noGrp="1"/>
          </p:cNvSpPr>
          <p:nvPr>
            <p:ph type="ftr" sz="quarter" idx="11"/>
          </p:nvPr>
        </p:nvSpPr>
        <p:spPr/>
        <p:txBody>
          <a:bodyPr/>
          <a:lstStyle/>
          <a:p>
            <a:r>
              <a:rPr lang="is-IS"/>
              <a:t>Kolbrún grasalæknir Jurtaapótek</a:t>
            </a:r>
          </a:p>
        </p:txBody>
      </p:sp>
      <p:sp>
        <p:nvSpPr>
          <p:cNvPr id="4" name="Slide Number Placeholder 3"/>
          <p:cNvSpPr>
            <a:spLocks noGrp="1"/>
          </p:cNvSpPr>
          <p:nvPr>
            <p:ph type="sldNum" sz="quarter" idx="12"/>
          </p:nvPr>
        </p:nvSpPr>
        <p:spPr/>
        <p:txBody>
          <a:bodyPr/>
          <a:lstStyle/>
          <a:p>
            <a:fld id="{FB601038-2532-4E8D-BED7-3A1B77E63728}" type="slidenum">
              <a:rPr lang="is-IS" smtClean="0"/>
              <a:t>‹#›</a:t>
            </a:fld>
            <a:endParaRPr lang="is-IS"/>
          </a:p>
        </p:txBody>
      </p:sp>
    </p:spTree>
    <p:extLst>
      <p:ext uri="{BB962C8B-B14F-4D97-AF65-F5344CB8AC3E}">
        <p14:creationId xmlns:p14="http://schemas.microsoft.com/office/powerpoint/2010/main" val="285282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F17617E-8E40-4A35-93F8-2BFF85F2BA72}" type="datetime1">
              <a:rPr lang="is-IS" smtClean="0"/>
              <a:t>14.5.2024</a:t>
            </a:fld>
            <a:endParaRPr lang="is-IS"/>
          </a:p>
        </p:txBody>
      </p:sp>
      <p:sp>
        <p:nvSpPr>
          <p:cNvPr id="9" name="Footer Placeholder 8"/>
          <p:cNvSpPr>
            <a:spLocks noGrp="1"/>
          </p:cNvSpPr>
          <p:nvPr>
            <p:ph type="ftr" sz="quarter" idx="11"/>
          </p:nvPr>
        </p:nvSpPr>
        <p:spPr/>
        <p:txBody>
          <a:bodyPr/>
          <a:lstStyle>
            <a:lvl1pPr algn="r">
              <a:defRPr/>
            </a:lvl1pPr>
          </a:lstStyle>
          <a:p>
            <a:r>
              <a:rPr lang="is-IS"/>
              <a:t>Kolbrún grasalæknir Jurtaapótek</a:t>
            </a:r>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FB601038-2532-4E8D-BED7-3A1B77E63728}" type="slidenum">
              <a:rPr lang="is-IS" smtClean="0"/>
              <a:t>‹#›</a:t>
            </a:fld>
            <a:endParaRPr lang="is-I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4795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F2A03BA-1667-48DF-A78D-0F703840B110}" type="datetime1">
              <a:rPr lang="is-IS" smtClean="0"/>
              <a:t>14.5.2024</a:t>
            </a:fld>
            <a:endParaRPr lang="is-I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r>
              <a:rPr lang="is-IS"/>
              <a:t>Kolbrún grasalæknir Jurtaapótek</a:t>
            </a:r>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FB601038-2532-4E8D-BED7-3A1B77E63728}" type="slidenum">
              <a:rPr lang="is-IS" smtClean="0"/>
              <a:t>‹#›</a:t>
            </a:fld>
            <a:endParaRPr lang="is-I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76057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CB82E2CA-98D6-42A3-A4E6-BB8268E3E7CA}" type="datetime1">
              <a:rPr lang="is-IS" smtClean="0"/>
              <a:t>14.5.2024</a:t>
            </a:fld>
            <a:endParaRPr lang="is-I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r>
              <a:rPr lang="is-IS"/>
              <a:t>Kolbrún grasalæknir Jurtaapótek</a:t>
            </a:r>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FB601038-2532-4E8D-BED7-3A1B77E63728}" type="slidenum">
              <a:rPr lang="is-IS" smtClean="0"/>
              <a:t>‹#›</a:t>
            </a:fld>
            <a:endParaRPr lang="is-IS"/>
          </a:p>
        </p:txBody>
      </p:sp>
    </p:spTree>
    <p:extLst>
      <p:ext uri="{BB962C8B-B14F-4D97-AF65-F5344CB8AC3E}">
        <p14:creationId xmlns:p14="http://schemas.microsoft.com/office/powerpoint/2010/main" val="4261609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s-IS" dirty="0"/>
              <a:t>11 Íslenskar jurtir</a:t>
            </a:r>
          </a:p>
        </p:txBody>
      </p:sp>
      <p:sp>
        <p:nvSpPr>
          <p:cNvPr id="3" name="Subtitle 2"/>
          <p:cNvSpPr>
            <a:spLocks noGrp="1"/>
          </p:cNvSpPr>
          <p:nvPr>
            <p:ph type="subTitle" idx="1"/>
          </p:nvPr>
        </p:nvSpPr>
        <p:spPr/>
        <p:txBody>
          <a:bodyPr/>
          <a:lstStyle/>
          <a:p>
            <a:r>
              <a:rPr lang="is-IS" dirty="0"/>
              <a:t>Kolbrún Grasalæknir</a:t>
            </a:r>
          </a:p>
        </p:txBody>
      </p:sp>
      <p:sp>
        <p:nvSpPr>
          <p:cNvPr id="4" name="Footer Placeholder 3">
            <a:extLst>
              <a:ext uri="{FF2B5EF4-FFF2-40B4-BE49-F238E27FC236}">
                <a16:creationId xmlns:a16="http://schemas.microsoft.com/office/drawing/2014/main" id="{BB7D5889-8559-DED5-FFBB-D7C7EC518D9C}"/>
              </a:ext>
            </a:extLst>
          </p:cNvPr>
          <p:cNvSpPr>
            <a:spLocks noGrp="1"/>
          </p:cNvSpPr>
          <p:nvPr>
            <p:ph type="ftr" sz="quarter" idx="11"/>
          </p:nvPr>
        </p:nvSpPr>
        <p:spPr/>
        <p:txBody>
          <a:bodyPr/>
          <a:lstStyle/>
          <a:p>
            <a:r>
              <a:rPr lang="is-IS"/>
              <a:t>Kolbrún grasalæknir Jurtaapótek</a:t>
            </a:r>
          </a:p>
        </p:txBody>
      </p:sp>
      <p:sp>
        <p:nvSpPr>
          <p:cNvPr id="5" name="Slide Number Placeholder 4">
            <a:extLst>
              <a:ext uri="{FF2B5EF4-FFF2-40B4-BE49-F238E27FC236}">
                <a16:creationId xmlns:a16="http://schemas.microsoft.com/office/drawing/2014/main" id="{3EE81963-14C5-C843-AF03-F6DE82F472A1}"/>
              </a:ext>
            </a:extLst>
          </p:cNvPr>
          <p:cNvSpPr>
            <a:spLocks noGrp="1"/>
          </p:cNvSpPr>
          <p:nvPr>
            <p:ph type="sldNum" sz="quarter" idx="12"/>
          </p:nvPr>
        </p:nvSpPr>
        <p:spPr/>
        <p:txBody>
          <a:bodyPr/>
          <a:lstStyle/>
          <a:p>
            <a:fld id="{FB601038-2532-4E8D-BED7-3A1B77E63728}" type="slidenum">
              <a:rPr lang="is-IS" smtClean="0"/>
              <a:t>1</a:t>
            </a:fld>
            <a:endParaRPr lang="is-IS"/>
          </a:p>
        </p:txBody>
      </p:sp>
    </p:spTree>
    <p:extLst>
      <p:ext uri="{BB962C8B-B14F-4D97-AF65-F5344CB8AC3E}">
        <p14:creationId xmlns:p14="http://schemas.microsoft.com/office/powerpoint/2010/main" val="2773208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6717-5BF0-6E01-DBB2-F1014EA6A980}"/>
              </a:ext>
            </a:extLst>
          </p:cNvPr>
          <p:cNvSpPr>
            <a:spLocks noGrp="1"/>
          </p:cNvSpPr>
          <p:nvPr>
            <p:ph type="title"/>
          </p:nvPr>
        </p:nvSpPr>
        <p:spPr/>
        <p:txBody>
          <a:bodyPr/>
          <a:lstStyle/>
          <a:p>
            <a:r>
              <a:rPr lang="is-IS" dirty="0"/>
              <a:t>Fjallagrös – Cetraria islandica</a:t>
            </a:r>
            <a:endParaRPr lang="en-US" dirty="0"/>
          </a:p>
        </p:txBody>
      </p:sp>
      <p:sp>
        <p:nvSpPr>
          <p:cNvPr id="3" name="Content Placeholder 2">
            <a:extLst>
              <a:ext uri="{FF2B5EF4-FFF2-40B4-BE49-F238E27FC236}">
                <a16:creationId xmlns:a16="http://schemas.microsoft.com/office/drawing/2014/main" id="{E68C329B-CFF2-6849-FF74-5B113D0DEB2E}"/>
              </a:ext>
            </a:extLst>
          </p:cNvPr>
          <p:cNvSpPr>
            <a:spLocks noGrp="1"/>
          </p:cNvSpPr>
          <p:nvPr>
            <p:ph idx="1"/>
          </p:nvPr>
        </p:nvSpPr>
        <p:spPr/>
        <p:txBody>
          <a:bodyPr>
            <a:normAutofit lnSpcReduction="10000"/>
          </a:bodyPr>
          <a:lstStyle/>
          <a:p>
            <a:r>
              <a:rPr lang="is-IS" dirty="0"/>
              <a:t>Hvar: Út um allt land upp á heiðum og fjöllum.  Þess vegna FJALLAgrös.  Eldri grösin þegar orðin stærri.</a:t>
            </a:r>
          </a:p>
          <a:p>
            <a:r>
              <a:rPr lang="is-IS" dirty="0"/>
              <a:t>Hvenær:  Allt sumarið, en helst í blautu.</a:t>
            </a:r>
          </a:p>
          <a:p>
            <a:r>
              <a:rPr lang="is-IS" dirty="0"/>
              <a:t>Líkamskerfi: Öndunarvegur</a:t>
            </a:r>
          </a:p>
          <a:p>
            <a:r>
              <a:rPr lang="is-IS" dirty="0"/>
              <a:t>Virkni:  Græðir, nærir og sótthreinsar öndunarveg og meltingarveg. Gott sem seyði við bronkítis, kíghósta, magabólgur, bakflæði og flensu.  Mjög steinefnarík því einnig gott sem næring fyrir líkamann.  Talin ormhreinsandi.</a:t>
            </a:r>
          </a:p>
          <a:p>
            <a:r>
              <a:rPr lang="is-IS" dirty="0"/>
              <a:t>Matur:  Í brauð, graut og súpur.</a:t>
            </a:r>
          </a:p>
          <a:p>
            <a:r>
              <a:rPr lang="is-IS" dirty="0"/>
              <a:t>Andi:  Styrkir líkamann okkar og þá situr sálin betur í líkamanum okkar. Vatnið í líkamanum verður næringameira og því flytur það betur ljósið.</a:t>
            </a:r>
            <a:endParaRPr lang="en-US" dirty="0"/>
          </a:p>
        </p:txBody>
      </p:sp>
      <p:sp>
        <p:nvSpPr>
          <p:cNvPr id="4" name="Footer Placeholder 3">
            <a:extLst>
              <a:ext uri="{FF2B5EF4-FFF2-40B4-BE49-F238E27FC236}">
                <a16:creationId xmlns:a16="http://schemas.microsoft.com/office/drawing/2014/main" id="{B04B4985-D169-25FA-27BA-303F654E744E}"/>
              </a:ext>
            </a:extLst>
          </p:cNvPr>
          <p:cNvSpPr>
            <a:spLocks noGrp="1"/>
          </p:cNvSpPr>
          <p:nvPr>
            <p:ph type="ftr" sz="quarter" idx="11"/>
          </p:nvPr>
        </p:nvSpPr>
        <p:spPr/>
        <p:txBody>
          <a:bodyPr/>
          <a:lstStyle/>
          <a:p>
            <a:r>
              <a:rPr lang="is-IS"/>
              <a:t>Kolbrún grasalæknir Jurtaapótek</a:t>
            </a:r>
          </a:p>
        </p:txBody>
      </p:sp>
      <p:sp>
        <p:nvSpPr>
          <p:cNvPr id="5" name="Slide Number Placeholder 4">
            <a:extLst>
              <a:ext uri="{FF2B5EF4-FFF2-40B4-BE49-F238E27FC236}">
                <a16:creationId xmlns:a16="http://schemas.microsoft.com/office/drawing/2014/main" id="{EEEF5F81-D3CA-E45A-6CDF-896AD92AE578}"/>
              </a:ext>
            </a:extLst>
          </p:cNvPr>
          <p:cNvSpPr>
            <a:spLocks noGrp="1"/>
          </p:cNvSpPr>
          <p:nvPr>
            <p:ph type="sldNum" sz="quarter" idx="12"/>
          </p:nvPr>
        </p:nvSpPr>
        <p:spPr/>
        <p:txBody>
          <a:bodyPr/>
          <a:lstStyle/>
          <a:p>
            <a:fld id="{FB601038-2532-4E8D-BED7-3A1B77E63728}" type="slidenum">
              <a:rPr lang="is-IS" smtClean="0"/>
              <a:t>10</a:t>
            </a:fld>
            <a:endParaRPr lang="is-IS"/>
          </a:p>
        </p:txBody>
      </p:sp>
    </p:spTree>
    <p:extLst>
      <p:ext uri="{BB962C8B-B14F-4D97-AF65-F5344CB8AC3E}">
        <p14:creationId xmlns:p14="http://schemas.microsoft.com/office/powerpoint/2010/main" val="135736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Holtasóley (</a:t>
            </a:r>
            <a:r>
              <a:rPr lang="is-IS" i="1" dirty="0"/>
              <a:t>Dryas octopetala</a:t>
            </a:r>
            <a:r>
              <a:rPr lang="is-IS" dirty="0"/>
              <a:t>)</a:t>
            </a:r>
          </a:p>
        </p:txBody>
      </p:sp>
      <p:pic>
        <p:nvPicPr>
          <p:cNvPr id="7170" name="Picture 2" descr="C:\Users\kolbrun\Pictures\jurtatínsla námskeið\holtasól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88840"/>
            <a:ext cx="4210149" cy="315761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kolbrun\Pictures\jurtatínsla námskeið\holtasóley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567646"/>
            <a:ext cx="3960440" cy="2958727"/>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2B83FD14-102A-51B2-3EE5-45C50BB6BE83}"/>
              </a:ext>
            </a:extLst>
          </p:cNvPr>
          <p:cNvSpPr>
            <a:spLocks noGrp="1"/>
          </p:cNvSpPr>
          <p:nvPr>
            <p:ph type="ftr" sz="quarter" idx="11"/>
          </p:nvPr>
        </p:nvSpPr>
        <p:spPr/>
        <p:txBody>
          <a:bodyPr/>
          <a:lstStyle/>
          <a:p>
            <a:r>
              <a:rPr lang="is-IS"/>
              <a:t>Kolbrún grasalæknir Jurtaapótek</a:t>
            </a:r>
          </a:p>
        </p:txBody>
      </p:sp>
      <p:sp>
        <p:nvSpPr>
          <p:cNvPr id="4" name="Slide Number Placeholder 3">
            <a:extLst>
              <a:ext uri="{FF2B5EF4-FFF2-40B4-BE49-F238E27FC236}">
                <a16:creationId xmlns:a16="http://schemas.microsoft.com/office/drawing/2014/main" id="{CCBF25AC-1040-ACFC-8E12-1B72E10FAD20}"/>
              </a:ext>
            </a:extLst>
          </p:cNvPr>
          <p:cNvSpPr>
            <a:spLocks noGrp="1"/>
          </p:cNvSpPr>
          <p:nvPr>
            <p:ph type="sldNum" sz="quarter" idx="12"/>
          </p:nvPr>
        </p:nvSpPr>
        <p:spPr/>
        <p:txBody>
          <a:bodyPr/>
          <a:lstStyle/>
          <a:p>
            <a:fld id="{FB601038-2532-4E8D-BED7-3A1B77E63728}" type="slidenum">
              <a:rPr lang="is-IS" smtClean="0"/>
              <a:t>11</a:t>
            </a:fld>
            <a:endParaRPr lang="is-IS"/>
          </a:p>
        </p:txBody>
      </p:sp>
    </p:spTree>
    <p:extLst>
      <p:ext uri="{BB962C8B-B14F-4D97-AF65-F5344CB8AC3E}">
        <p14:creationId xmlns:p14="http://schemas.microsoft.com/office/powerpoint/2010/main" val="415836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963DE-2E74-F873-C273-433C6925CCA2}"/>
              </a:ext>
            </a:extLst>
          </p:cNvPr>
          <p:cNvSpPr>
            <a:spLocks noGrp="1"/>
          </p:cNvSpPr>
          <p:nvPr>
            <p:ph type="title"/>
          </p:nvPr>
        </p:nvSpPr>
        <p:spPr/>
        <p:txBody>
          <a:bodyPr/>
          <a:lstStyle/>
          <a:p>
            <a:r>
              <a:rPr lang="is-IS" dirty="0"/>
              <a:t>Holtasóley – Dryas octopetala</a:t>
            </a:r>
            <a:endParaRPr lang="en-US" dirty="0"/>
          </a:p>
        </p:txBody>
      </p:sp>
      <p:sp>
        <p:nvSpPr>
          <p:cNvPr id="3" name="Content Placeholder 2">
            <a:extLst>
              <a:ext uri="{FF2B5EF4-FFF2-40B4-BE49-F238E27FC236}">
                <a16:creationId xmlns:a16="http://schemas.microsoft.com/office/drawing/2014/main" id="{C52E04C1-F2A4-CB5F-398B-5B18660E1B16}"/>
              </a:ext>
            </a:extLst>
          </p:cNvPr>
          <p:cNvSpPr>
            <a:spLocks noGrp="1"/>
          </p:cNvSpPr>
          <p:nvPr>
            <p:ph idx="1"/>
          </p:nvPr>
        </p:nvSpPr>
        <p:spPr/>
        <p:txBody>
          <a:bodyPr>
            <a:normAutofit lnSpcReduction="10000"/>
          </a:bodyPr>
          <a:lstStyle/>
          <a:p>
            <a:r>
              <a:rPr lang="is-IS" dirty="0"/>
              <a:t>Hvar: Um allt land frekar hátt uppi á þurru landi, þar sem sólin skín. Laufin og blómin.</a:t>
            </a:r>
          </a:p>
          <a:p>
            <a:r>
              <a:rPr lang="is-IS" dirty="0"/>
              <a:t>Hvenær: Laufin allt sumarið og blómin í byrjun júní.</a:t>
            </a:r>
          </a:p>
          <a:p>
            <a:r>
              <a:rPr lang="is-IS" dirty="0"/>
              <a:t>Líkamskerfi: Slímhúðarkerfi.</a:t>
            </a:r>
          </a:p>
          <a:p>
            <a:r>
              <a:rPr lang="is-IS" dirty="0"/>
              <a:t>Virkni:  Inniheldur fullt af tannins sem dregur saman allt, slímhúð, blóð, bólgur og sinar.  Laufin voru notuð með Blóðbergi gegn kvefi og flensum.  Styrkja slímhúðina og bakteríu- og veirudrepandi.  Te af laufum er notað til að styrkja taugarnar.  Sagt að hjálpi þeim sem eru að ná sér eftir heilablóðfall.</a:t>
            </a:r>
          </a:p>
          <a:p>
            <a:r>
              <a:rPr lang="is-IS" dirty="0"/>
              <a:t>Matur:  sé það ekki fyrir mér, nema setja blómin í salat.  </a:t>
            </a:r>
          </a:p>
          <a:p>
            <a:r>
              <a:rPr lang="is-IS" dirty="0"/>
              <a:t>Andi:  Mjög harðgerð planta með hvítt blóm.  Gefur okkur trú á eigin getu og lífið.  </a:t>
            </a:r>
            <a:endParaRPr lang="en-US" dirty="0"/>
          </a:p>
        </p:txBody>
      </p:sp>
      <p:sp>
        <p:nvSpPr>
          <p:cNvPr id="4" name="Footer Placeholder 3">
            <a:extLst>
              <a:ext uri="{FF2B5EF4-FFF2-40B4-BE49-F238E27FC236}">
                <a16:creationId xmlns:a16="http://schemas.microsoft.com/office/drawing/2014/main" id="{A5EC39CB-4945-BDC4-10B1-976CB2A55A40}"/>
              </a:ext>
            </a:extLst>
          </p:cNvPr>
          <p:cNvSpPr>
            <a:spLocks noGrp="1"/>
          </p:cNvSpPr>
          <p:nvPr>
            <p:ph type="ftr" sz="quarter" idx="11"/>
          </p:nvPr>
        </p:nvSpPr>
        <p:spPr/>
        <p:txBody>
          <a:bodyPr/>
          <a:lstStyle/>
          <a:p>
            <a:r>
              <a:rPr lang="is-IS"/>
              <a:t>Kolbrún grasalæknir Jurtaapótek</a:t>
            </a:r>
          </a:p>
        </p:txBody>
      </p:sp>
      <p:sp>
        <p:nvSpPr>
          <p:cNvPr id="5" name="Slide Number Placeholder 4">
            <a:extLst>
              <a:ext uri="{FF2B5EF4-FFF2-40B4-BE49-F238E27FC236}">
                <a16:creationId xmlns:a16="http://schemas.microsoft.com/office/drawing/2014/main" id="{6B769114-1B4A-04B5-0A7E-302A5F1BE98E}"/>
              </a:ext>
            </a:extLst>
          </p:cNvPr>
          <p:cNvSpPr>
            <a:spLocks noGrp="1"/>
          </p:cNvSpPr>
          <p:nvPr>
            <p:ph type="sldNum" sz="quarter" idx="12"/>
          </p:nvPr>
        </p:nvSpPr>
        <p:spPr/>
        <p:txBody>
          <a:bodyPr/>
          <a:lstStyle/>
          <a:p>
            <a:fld id="{FB601038-2532-4E8D-BED7-3A1B77E63728}" type="slidenum">
              <a:rPr lang="is-IS" smtClean="0"/>
              <a:t>12</a:t>
            </a:fld>
            <a:endParaRPr lang="is-IS"/>
          </a:p>
        </p:txBody>
      </p:sp>
    </p:spTree>
    <p:extLst>
      <p:ext uri="{BB962C8B-B14F-4D97-AF65-F5344CB8AC3E}">
        <p14:creationId xmlns:p14="http://schemas.microsoft.com/office/powerpoint/2010/main" val="1886281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Klóelfting (</a:t>
            </a:r>
            <a:r>
              <a:rPr lang="is-IS" i="1" dirty="0"/>
              <a:t>Equisetum arvense</a:t>
            </a:r>
            <a:r>
              <a:rPr lang="is-IS" dirty="0"/>
              <a:t>)</a:t>
            </a:r>
          </a:p>
        </p:txBody>
      </p:sp>
      <p:pic>
        <p:nvPicPr>
          <p:cNvPr id="8194" name="Picture 2" descr="C:\Users\kolbrun\Pictures\jurtatínsla námskeið\Equisetum_arvense_foli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628800"/>
            <a:ext cx="6720746" cy="46805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94AD9F6E-0215-9DC5-0E0D-21BACACA318E}"/>
              </a:ext>
            </a:extLst>
          </p:cNvPr>
          <p:cNvSpPr>
            <a:spLocks noGrp="1"/>
          </p:cNvSpPr>
          <p:nvPr>
            <p:ph type="ftr" sz="quarter" idx="11"/>
          </p:nvPr>
        </p:nvSpPr>
        <p:spPr/>
        <p:txBody>
          <a:bodyPr/>
          <a:lstStyle/>
          <a:p>
            <a:r>
              <a:rPr lang="is-IS"/>
              <a:t>Kolbrún grasalæknir Jurtaapótek</a:t>
            </a:r>
          </a:p>
        </p:txBody>
      </p:sp>
      <p:sp>
        <p:nvSpPr>
          <p:cNvPr id="4" name="Slide Number Placeholder 3">
            <a:extLst>
              <a:ext uri="{FF2B5EF4-FFF2-40B4-BE49-F238E27FC236}">
                <a16:creationId xmlns:a16="http://schemas.microsoft.com/office/drawing/2014/main" id="{4F16B8FB-DDC2-49ED-40CB-23FA32D226F9}"/>
              </a:ext>
            </a:extLst>
          </p:cNvPr>
          <p:cNvSpPr>
            <a:spLocks noGrp="1"/>
          </p:cNvSpPr>
          <p:nvPr>
            <p:ph type="sldNum" sz="quarter" idx="12"/>
          </p:nvPr>
        </p:nvSpPr>
        <p:spPr/>
        <p:txBody>
          <a:bodyPr/>
          <a:lstStyle/>
          <a:p>
            <a:fld id="{FB601038-2532-4E8D-BED7-3A1B77E63728}" type="slidenum">
              <a:rPr lang="is-IS" smtClean="0"/>
              <a:t>13</a:t>
            </a:fld>
            <a:endParaRPr lang="is-IS"/>
          </a:p>
        </p:txBody>
      </p:sp>
    </p:spTree>
    <p:extLst>
      <p:ext uri="{BB962C8B-B14F-4D97-AF65-F5344CB8AC3E}">
        <p14:creationId xmlns:p14="http://schemas.microsoft.com/office/powerpoint/2010/main" val="733856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61348-D94F-3D0C-1190-6626519FBE3A}"/>
              </a:ext>
            </a:extLst>
          </p:cNvPr>
          <p:cNvSpPr>
            <a:spLocks noGrp="1"/>
          </p:cNvSpPr>
          <p:nvPr>
            <p:ph type="title"/>
          </p:nvPr>
        </p:nvSpPr>
        <p:spPr/>
        <p:txBody>
          <a:bodyPr/>
          <a:lstStyle/>
          <a:p>
            <a:r>
              <a:rPr lang="is-IS" dirty="0"/>
              <a:t>Klóelfting – Equisetum arvense</a:t>
            </a:r>
            <a:endParaRPr lang="en-US" dirty="0"/>
          </a:p>
        </p:txBody>
      </p:sp>
      <p:sp>
        <p:nvSpPr>
          <p:cNvPr id="3" name="Content Placeholder 2">
            <a:extLst>
              <a:ext uri="{FF2B5EF4-FFF2-40B4-BE49-F238E27FC236}">
                <a16:creationId xmlns:a16="http://schemas.microsoft.com/office/drawing/2014/main" id="{CA8F4984-06F2-F012-B5D3-039D30BEDC87}"/>
              </a:ext>
            </a:extLst>
          </p:cNvPr>
          <p:cNvSpPr>
            <a:spLocks noGrp="1"/>
          </p:cNvSpPr>
          <p:nvPr>
            <p:ph idx="1"/>
          </p:nvPr>
        </p:nvSpPr>
        <p:spPr/>
        <p:txBody>
          <a:bodyPr>
            <a:normAutofit fontScale="92500" lnSpcReduction="10000"/>
          </a:bodyPr>
          <a:lstStyle/>
          <a:p>
            <a:r>
              <a:rPr lang="is-IS" dirty="0"/>
              <a:t>Hvar:  Vex í mólendi, ræktarlandi og skógum þar sem er soldill raki.  Oft í görðum og veldur ama þar.  Öll plantan.</a:t>
            </a:r>
          </a:p>
          <a:p>
            <a:r>
              <a:rPr lang="is-IS" dirty="0"/>
              <a:t>Hvenær:  Í lok Júní.</a:t>
            </a:r>
          </a:p>
          <a:p>
            <a:r>
              <a:rPr lang="is-IS" dirty="0"/>
              <a:t>Pláneta: Satúrnus.</a:t>
            </a:r>
          </a:p>
          <a:p>
            <a:r>
              <a:rPr lang="is-IS" dirty="0"/>
              <a:t>Líkamskerfi:  Bandvefur (connective tissue) og stoðkerfi (bein, sinar og brjhósk).</a:t>
            </a:r>
          </a:p>
          <a:p>
            <a:r>
              <a:rPr lang="is-IS" dirty="0"/>
              <a:t>Virkni: Inniheldur mikið af kísil sem er steinefni og þegar það er í plöntu þá er það lifandi(organic) sem nýtist mjög vel fyrir líkamann okkar.  Kísill styrkir allan bandvef og bein.   Gott gegn beinþynningu, gigt og öðrum stoðkerfisvandamálum. Gott við blæðingum innvortis.  Vatnslosandi og oft notuð til að stöðva blæðingar.</a:t>
            </a:r>
          </a:p>
          <a:p>
            <a:r>
              <a:rPr lang="is-IS" dirty="0"/>
              <a:t>Matur:  hversdagste sem næring.</a:t>
            </a:r>
          </a:p>
          <a:p>
            <a:r>
              <a:rPr lang="is-IS" dirty="0"/>
              <a:t>Andi:  Róar taugakerfið og gefur orku inn á stoðkerfið.  </a:t>
            </a:r>
            <a:endParaRPr lang="en-US" dirty="0"/>
          </a:p>
        </p:txBody>
      </p:sp>
      <p:sp>
        <p:nvSpPr>
          <p:cNvPr id="4" name="Footer Placeholder 3">
            <a:extLst>
              <a:ext uri="{FF2B5EF4-FFF2-40B4-BE49-F238E27FC236}">
                <a16:creationId xmlns:a16="http://schemas.microsoft.com/office/drawing/2014/main" id="{3B760231-4DA3-F9D7-6FA7-E88B718B6573}"/>
              </a:ext>
            </a:extLst>
          </p:cNvPr>
          <p:cNvSpPr>
            <a:spLocks noGrp="1"/>
          </p:cNvSpPr>
          <p:nvPr>
            <p:ph type="ftr" sz="quarter" idx="11"/>
          </p:nvPr>
        </p:nvSpPr>
        <p:spPr/>
        <p:txBody>
          <a:bodyPr/>
          <a:lstStyle/>
          <a:p>
            <a:r>
              <a:rPr lang="is-IS"/>
              <a:t>Kolbrún grasalæknir Jurtaapótek</a:t>
            </a:r>
          </a:p>
        </p:txBody>
      </p:sp>
      <p:sp>
        <p:nvSpPr>
          <p:cNvPr id="5" name="Slide Number Placeholder 4">
            <a:extLst>
              <a:ext uri="{FF2B5EF4-FFF2-40B4-BE49-F238E27FC236}">
                <a16:creationId xmlns:a16="http://schemas.microsoft.com/office/drawing/2014/main" id="{1A198A79-5361-2B31-A1C2-EDCD515412D9}"/>
              </a:ext>
            </a:extLst>
          </p:cNvPr>
          <p:cNvSpPr>
            <a:spLocks noGrp="1"/>
          </p:cNvSpPr>
          <p:nvPr>
            <p:ph type="sldNum" sz="quarter" idx="12"/>
          </p:nvPr>
        </p:nvSpPr>
        <p:spPr/>
        <p:txBody>
          <a:bodyPr/>
          <a:lstStyle/>
          <a:p>
            <a:fld id="{FB601038-2532-4E8D-BED7-3A1B77E63728}" type="slidenum">
              <a:rPr lang="is-IS" smtClean="0"/>
              <a:t>14</a:t>
            </a:fld>
            <a:endParaRPr lang="is-IS"/>
          </a:p>
        </p:txBody>
      </p:sp>
    </p:spTree>
    <p:extLst>
      <p:ext uri="{BB962C8B-B14F-4D97-AF65-F5344CB8AC3E}">
        <p14:creationId xmlns:p14="http://schemas.microsoft.com/office/powerpoint/2010/main" val="916892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Maríustakkur (</a:t>
            </a:r>
            <a:r>
              <a:rPr lang="is-IS" i="1" dirty="0"/>
              <a:t>Alchemilla vulgaris</a:t>
            </a:r>
            <a:r>
              <a:rPr lang="is-IS" dirty="0"/>
              <a:t>)</a:t>
            </a:r>
          </a:p>
        </p:txBody>
      </p:sp>
      <p:pic>
        <p:nvPicPr>
          <p:cNvPr id="9218" name="Picture 2" descr="C:\Users\kolbrun\Pictures\jurtatínsla námskeið\maríustakk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16832"/>
            <a:ext cx="5178647" cy="358228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kolbrun\Pictures\jurtatínsla námskeið\maríustakku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9173" y="3717032"/>
            <a:ext cx="3770932" cy="282819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EBB9B55C-708D-702F-58B6-BF0BDD32A193}"/>
              </a:ext>
            </a:extLst>
          </p:cNvPr>
          <p:cNvSpPr>
            <a:spLocks noGrp="1"/>
          </p:cNvSpPr>
          <p:nvPr>
            <p:ph type="ftr" sz="quarter" idx="11"/>
          </p:nvPr>
        </p:nvSpPr>
        <p:spPr/>
        <p:txBody>
          <a:bodyPr/>
          <a:lstStyle/>
          <a:p>
            <a:r>
              <a:rPr lang="is-IS"/>
              <a:t>Kolbrún grasalæknir Jurtaapótek</a:t>
            </a:r>
          </a:p>
        </p:txBody>
      </p:sp>
      <p:sp>
        <p:nvSpPr>
          <p:cNvPr id="4" name="Slide Number Placeholder 3">
            <a:extLst>
              <a:ext uri="{FF2B5EF4-FFF2-40B4-BE49-F238E27FC236}">
                <a16:creationId xmlns:a16="http://schemas.microsoft.com/office/drawing/2014/main" id="{A69412A1-6A8F-5215-2C26-ABB3CA944138}"/>
              </a:ext>
            </a:extLst>
          </p:cNvPr>
          <p:cNvSpPr>
            <a:spLocks noGrp="1"/>
          </p:cNvSpPr>
          <p:nvPr>
            <p:ph type="sldNum" sz="quarter" idx="12"/>
          </p:nvPr>
        </p:nvSpPr>
        <p:spPr/>
        <p:txBody>
          <a:bodyPr/>
          <a:lstStyle/>
          <a:p>
            <a:fld id="{FB601038-2532-4E8D-BED7-3A1B77E63728}" type="slidenum">
              <a:rPr lang="is-IS" smtClean="0"/>
              <a:t>15</a:t>
            </a:fld>
            <a:endParaRPr lang="is-IS"/>
          </a:p>
        </p:txBody>
      </p:sp>
    </p:spTree>
    <p:extLst>
      <p:ext uri="{BB962C8B-B14F-4D97-AF65-F5344CB8AC3E}">
        <p14:creationId xmlns:p14="http://schemas.microsoft.com/office/powerpoint/2010/main" val="2570127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9157-77C4-AF66-DB2C-668482FDAFAF}"/>
              </a:ext>
            </a:extLst>
          </p:cNvPr>
          <p:cNvSpPr>
            <a:spLocks noGrp="1"/>
          </p:cNvSpPr>
          <p:nvPr>
            <p:ph type="title"/>
          </p:nvPr>
        </p:nvSpPr>
        <p:spPr/>
        <p:txBody>
          <a:bodyPr/>
          <a:lstStyle/>
          <a:p>
            <a:r>
              <a:rPr lang="is-IS" dirty="0"/>
              <a:t>Maríustakkur – Alchemilla vulgaris</a:t>
            </a:r>
            <a:endParaRPr lang="en-US" dirty="0"/>
          </a:p>
        </p:txBody>
      </p:sp>
      <p:sp>
        <p:nvSpPr>
          <p:cNvPr id="3" name="Content Placeholder 2">
            <a:extLst>
              <a:ext uri="{FF2B5EF4-FFF2-40B4-BE49-F238E27FC236}">
                <a16:creationId xmlns:a16="http://schemas.microsoft.com/office/drawing/2014/main" id="{A130BF77-3191-CEC9-74BF-944EAF04AF5D}"/>
              </a:ext>
            </a:extLst>
          </p:cNvPr>
          <p:cNvSpPr>
            <a:spLocks noGrp="1"/>
          </p:cNvSpPr>
          <p:nvPr>
            <p:ph idx="1"/>
          </p:nvPr>
        </p:nvSpPr>
        <p:spPr/>
        <p:txBody>
          <a:bodyPr>
            <a:normAutofit fontScale="92500" lnSpcReduction="10000"/>
          </a:bodyPr>
          <a:lstStyle/>
          <a:p>
            <a:r>
              <a:rPr lang="is-IS" dirty="0"/>
              <a:t>Hvar:  Á þurru landi, þar sem er skjólsætt og smá raki.  Oft við læki eða á.</a:t>
            </a:r>
          </a:p>
          <a:p>
            <a:r>
              <a:rPr lang="is-IS" dirty="0"/>
              <a:t>Hvenær:  Í byrjun júní.</a:t>
            </a:r>
          </a:p>
          <a:p>
            <a:r>
              <a:rPr lang="is-IS" dirty="0"/>
              <a:t>Pláneta: Venus</a:t>
            </a:r>
          </a:p>
          <a:p>
            <a:r>
              <a:rPr lang="is-IS" dirty="0"/>
              <a:t>Líkamskerfi: Æxlunarfæri kvenna.  Fyrir móðurlífið.</a:t>
            </a:r>
          </a:p>
          <a:p>
            <a:r>
              <a:rPr lang="is-IS" dirty="0"/>
              <a:t>Virkni:  Inniheldur mikið af barkasýrum og er því mjög samandragandi.  Fer sérstaklega inn á leg og eggjastokka.  Styrkir leg og slímhúð þar til að halda betur fóstri, dregur úr blæðingum og öðrum bólgukvillum í móðurlífinu (slímhimnuflakk og blöðrur á eggjastokkum).</a:t>
            </a:r>
          </a:p>
          <a:p>
            <a:r>
              <a:rPr lang="is-IS" dirty="0"/>
              <a:t>Matur:  Sé jurtina bara í hversdagstei með nokkrum öðrum jurtum. Klóelfting og Vallhumall væri flott.</a:t>
            </a:r>
          </a:p>
          <a:p>
            <a:r>
              <a:rPr lang="is-IS" dirty="0"/>
              <a:t>Andi: Opnar fyrir hjartaorkuna og tengir okkur við djúpa innri vitund.  Verndar sálina og nærir með mildu ljósi.</a:t>
            </a:r>
            <a:endParaRPr lang="en-US" dirty="0"/>
          </a:p>
        </p:txBody>
      </p:sp>
      <p:sp>
        <p:nvSpPr>
          <p:cNvPr id="4" name="Footer Placeholder 3">
            <a:extLst>
              <a:ext uri="{FF2B5EF4-FFF2-40B4-BE49-F238E27FC236}">
                <a16:creationId xmlns:a16="http://schemas.microsoft.com/office/drawing/2014/main" id="{136BAF80-4541-CB92-884D-B6146F9F4EFA}"/>
              </a:ext>
            </a:extLst>
          </p:cNvPr>
          <p:cNvSpPr>
            <a:spLocks noGrp="1"/>
          </p:cNvSpPr>
          <p:nvPr>
            <p:ph type="ftr" sz="quarter" idx="11"/>
          </p:nvPr>
        </p:nvSpPr>
        <p:spPr/>
        <p:txBody>
          <a:bodyPr/>
          <a:lstStyle/>
          <a:p>
            <a:r>
              <a:rPr lang="is-IS"/>
              <a:t>Kolbrún grasalæknir Jurtaapótek</a:t>
            </a:r>
          </a:p>
        </p:txBody>
      </p:sp>
      <p:sp>
        <p:nvSpPr>
          <p:cNvPr id="5" name="Slide Number Placeholder 4">
            <a:extLst>
              <a:ext uri="{FF2B5EF4-FFF2-40B4-BE49-F238E27FC236}">
                <a16:creationId xmlns:a16="http://schemas.microsoft.com/office/drawing/2014/main" id="{F8925848-349E-4CEF-DF9A-468070E75599}"/>
              </a:ext>
            </a:extLst>
          </p:cNvPr>
          <p:cNvSpPr>
            <a:spLocks noGrp="1"/>
          </p:cNvSpPr>
          <p:nvPr>
            <p:ph type="sldNum" sz="quarter" idx="12"/>
          </p:nvPr>
        </p:nvSpPr>
        <p:spPr/>
        <p:txBody>
          <a:bodyPr/>
          <a:lstStyle/>
          <a:p>
            <a:fld id="{FB601038-2532-4E8D-BED7-3A1B77E63728}" type="slidenum">
              <a:rPr lang="is-IS" smtClean="0"/>
              <a:t>16</a:t>
            </a:fld>
            <a:endParaRPr lang="is-IS"/>
          </a:p>
        </p:txBody>
      </p:sp>
    </p:spTree>
    <p:extLst>
      <p:ext uri="{BB962C8B-B14F-4D97-AF65-F5344CB8AC3E}">
        <p14:creationId xmlns:p14="http://schemas.microsoft.com/office/powerpoint/2010/main" val="3352573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Mjaðjurt (</a:t>
            </a:r>
            <a:r>
              <a:rPr lang="is-IS" i="1" dirty="0"/>
              <a:t>Filipendula ulmaria</a:t>
            </a:r>
            <a:r>
              <a:rPr lang="is-IS" dirty="0"/>
              <a:t>)</a:t>
            </a:r>
          </a:p>
        </p:txBody>
      </p:sp>
      <p:pic>
        <p:nvPicPr>
          <p:cNvPr id="10242" name="Picture 2" descr="C:\Users\kolbrun\Pictures\jurtatínsla námskeið\meadowsweet-800x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405300"/>
            <a:ext cx="4103563" cy="246213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kolbrun\Pictures\jurtatínsla námskeið\mjaðju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083" y="2078484"/>
            <a:ext cx="4680520" cy="311577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CC76675D-FE94-1FB2-F9BF-8449A728019C}"/>
              </a:ext>
            </a:extLst>
          </p:cNvPr>
          <p:cNvSpPr>
            <a:spLocks noGrp="1"/>
          </p:cNvSpPr>
          <p:nvPr>
            <p:ph type="ftr" sz="quarter" idx="11"/>
          </p:nvPr>
        </p:nvSpPr>
        <p:spPr/>
        <p:txBody>
          <a:bodyPr/>
          <a:lstStyle/>
          <a:p>
            <a:r>
              <a:rPr lang="is-IS"/>
              <a:t>Kolbrún grasalæknir Jurtaapótek</a:t>
            </a:r>
          </a:p>
        </p:txBody>
      </p:sp>
      <p:sp>
        <p:nvSpPr>
          <p:cNvPr id="4" name="Slide Number Placeholder 3">
            <a:extLst>
              <a:ext uri="{FF2B5EF4-FFF2-40B4-BE49-F238E27FC236}">
                <a16:creationId xmlns:a16="http://schemas.microsoft.com/office/drawing/2014/main" id="{8C68B4B4-654A-7C9A-D6AA-50BEC8AE20CF}"/>
              </a:ext>
            </a:extLst>
          </p:cNvPr>
          <p:cNvSpPr>
            <a:spLocks noGrp="1"/>
          </p:cNvSpPr>
          <p:nvPr>
            <p:ph type="sldNum" sz="quarter" idx="12"/>
          </p:nvPr>
        </p:nvSpPr>
        <p:spPr/>
        <p:txBody>
          <a:bodyPr/>
          <a:lstStyle/>
          <a:p>
            <a:fld id="{FB601038-2532-4E8D-BED7-3A1B77E63728}" type="slidenum">
              <a:rPr lang="is-IS" smtClean="0"/>
              <a:t>17</a:t>
            </a:fld>
            <a:endParaRPr lang="is-IS"/>
          </a:p>
        </p:txBody>
      </p:sp>
    </p:spTree>
    <p:extLst>
      <p:ext uri="{BB962C8B-B14F-4D97-AF65-F5344CB8AC3E}">
        <p14:creationId xmlns:p14="http://schemas.microsoft.com/office/powerpoint/2010/main" val="1745971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CF14E-3FCF-F2B6-7581-122BD0018121}"/>
              </a:ext>
            </a:extLst>
          </p:cNvPr>
          <p:cNvSpPr>
            <a:spLocks noGrp="1"/>
          </p:cNvSpPr>
          <p:nvPr>
            <p:ph type="title"/>
          </p:nvPr>
        </p:nvSpPr>
        <p:spPr/>
        <p:txBody>
          <a:bodyPr/>
          <a:lstStyle/>
          <a:p>
            <a:r>
              <a:rPr lang="is-IS" dirty="0"/>
              <a:t>Mjaðjurt – Filipendula ulmaria</a:t>
            </a:r>
            <a:endParaRPr lang="en-US" dirty="0"/>
          </a:p>
        </p:txBody>
      </p:sp>
      <p:sp>
        <p:nvSpPr>
          <p:cNvPr id="3" name="Content Placeholder 2">
            <a:extLst>
              <a:ext uri="{FF2B5EF4-FFF2-40B4-BE49-F238E27FC236}">
                <a16:creationId xmlns:a16="http://schemas.microsoft.com/office/drawing/2014/main" id="{0FADB97F-8D54-7B6C-95A7-0F816A6DAFEE}"/>
              </a:ext>
            </a:extLst>
          </p:cNvPr>
          <p:cNvSpPr>
            <a:spLocks noGrp="1"/>
          </p:cNvSpPr>
          <p:nvPr>
            <p:ph idx="1"/>
          </p:nvPr>
        </p:nvSpPr>
        <p:spPr/>
        <p:txBody>
          <a:bodyPr/>
          <a:lstStyle/>
          <a:p>
            <a:r>
              <a:rPr lang="is-IS" dirty="0"/>
              <a:t>Hvar:   Á þurrum svæðum um allt land nema vestfjörðum. </a:t>
            </a:r>
          </a:p>
          <a:p>
            <a:r>
              <a:rPr lang="is-IS" dirty="0"/>
              <a:t>Hvenær:  Miðjan júlí þegar er rétt byrjuð að blómstra.</a:t>
            </a:r>
          </a:p>
          <a:p>
            <a:r>
              <a:rPr lang="is-IS" dirty="0"/>
              <a:t>Pláneta: Venus</a:t>
            </a:r>
          </a:p>
          <a:p>
            <a:r>
              <a:rPr lang="is-IS" dirty="0"/>
              <a:t>Líkamskerfi:  Stoðkerfi.</a:t>
            </a:r>
          </a:p>
          <a:p>
            <a:r>
              <a:rPr lang="is-IS" dirty="0"/>
              <a:t>Virkni: Er verkjastillandi, bólgueyðandi og styrkjandi fyrir stoðkerfið.  Virkar vel við gigt og öllum öðrum stoðkerfiskvillum.  Samandragandi.</a:t>
            </a:r>
          </a:p>
          <a:p>
            <a:r>
              <a:rPr lang="is-IS" dirty="0"/>
              <a:t>Matur:  Sennilega blómin í pönnukökudeig/vöfflur.  Annars´mjög góð í hversdagste.</a:t>
            </a:r>
          </a:p>
          <a:p>
            <a:r>
              <a:rPr lang="is-IS" dirty="0"/>
              <a:t>Andi:   Er með hvít blóm sem minna á brúðarvönd.  Er mjög góð fyrir okkur til að tengja betur við alheimsvitundina.</a:t>
            </a:r>
          </a:p>
        </p:txBody>
      </p:sp>
      <p:sp>
        <p:nvSpPr>
          <p:cNvPr id="4" name="Footer Placeholder 3">
            <a:extLst>
              <a:ext uri="{FF2B5EF4-FFF2-40B4-BE49-F238E27FC236}">
                <a16:creationId xmlns:a16="http://schemas.microsoft.com/office/drawing/2014/main" id="{CF677583-B867-1788-9F0E-8341DA186873}"/>
              </a:ext>
            </a:extLst>
          </p:cNvPr>
          <p:cNvSpPr>
            <a:spLocks noGrp="1"/>
          </p:cNvSpPr>
          <p:nvPr>
            <p:ph type="ftr" sz="quarter" idx="11"/>
          </p:nvPr>
        </p:nvSpPr>
        <p:spPr/>
        <p:txBody>
          <a:bodyPr/>
          <a:lstStyle/>
          <a:p>
            <a:r>
              <a:rPr lang="is-IS"/>
              <a:t>Kolbrún grasalæknir Jurtaapótek</a:t>
            </a:r>
          </a:p>
        </p:txBody>
      </p:sp>
      <p:sp>
        <p:nvSpPr>
          <p:cNvPr id="5" name="Slide Number Placeholder 4">
            <a:extLst>
              <a:ext uri="{FF2B5EF4-FFF2-40B4-BE49-F238E27FC236}">
                <a16:creationId xmlns:a16="http://schemas.microsoft.com/office/drawing/2014/main" id="{AECAD8DE-DBF9-B5F1-3E62-EA92DC7EDD0B}"/>
              </a:ext>
            </a:extLst>
          </p:cNvPr>
          <p:cNvSpPr>
            <a:spLocks noGrp="1"/>
          </p:cNvSpPr>
          <p:nvPr>
            <p:ph type="sldNum" sz="quarter" idx="12"/>
          </p:nvPr>
        </p:nvSpPr>
        <p:spPr/>
        <p:txBody>
          <a:bodyPr/>
          <a:lstStyle/>
          <a:p>
            <a:fld id="{FB601038-2532-4E8D-BED7-3A1B77E63728}" type="slidenum">
              <a:rPr lang="is-IS" smtClean="0"/>
              <a:t>18</a:t>
            </a:fld>
            <a:endParaRPr lang="is-IS"/>
          </a:p>
        </p:txBody>
      </p:sp>
    </p:spTree>
    <p:extLst>
      <p:ext uri="{BB962C8B-B14F-4D97-AF65-F5344CB8AC3E}">
        <p14:creationId xmlns:p14="http://schemas.microsoft.com/office/powerpoint/2010/main" val="370028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Túnfífill (</a:t>
            </a:r>
            <a:r>
              <a:rPr lang="is-IS" i="1" dirty="0"/>
              <a:t>Taraxacum officinale</a:t>
            </a:r>
            <a:r>
              <a:rPr lang="is-IS" dirty="0"/>
              <a:t>)</a:t>
            </a:r>
          </a:p>
        </p:txBody>
      </p:sp>
      <p:pic>
        <p:nvPicPr>
          <p:cNvPr id="12290" name="Picture 2" descr="C:\Users\kolbrun\Pictures\jurtatínsla námskeið\túnfíf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013" y="1628800"/>
            <a:ext cx="3019425" cy="466405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kolbrun\Pictures\jurtatínsla námskeið\túnfífil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348880"/>
            <a:ext cx="4606232" cy="322436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28C862E3-FEB7-F75E-3787-2DA926E36BD8}"/>
              </a:ext>
            </a:extLst>
          </p:cNvPr>
          <p:cNvSpPr>
            <a:spLocks noGrp="1"/>
          </p:cNvSpPr>
          <p:nvPr>
            <p:ph type="ftr" sz="quarter" idx="11"/>
          </p:nvPr>
        </p:nvSpPr>
        <p:spPr/>
        <p:txBody>
          <a:bodyPr/>
          <a:lstStyle/>
          <a:p>
            <a:r>
              <a:rPr lang="is-IS"/>
              <a:t>Kolbrún grasalæknir Jurtaapótek</a:t>
            </a:r>
          </a:p>
        </p:txBody>
      </p:sp>
      <p:sp>
        <p:nvSpPr>
          <p:cNvPr id="4" name="Slide Number Placeholder 3">
            <a:extLst>
              <a:ext uri="{FF2B5EF4-FFF2-40B4-BE49-F238E27FC236}">
                <a16:creationId xmlns:a16="http://schemas.microsoft.com/office/drawing/2014/main" id="{EDA8594F-2332-AD80-E3C8-0EF5E30E5622}"/>
              </a:ext>
            </a:extLst>
          </p:cNvPr>
          <p:cNvSpPr>
            <a:spLocks noGrp="1"/>
          </p:cNvSpPr>
          <p:nvPr>
            <p:ph type="sldNum" sz="quarter" idx="12"/>
          </p:nvPr>
        </p:nvSpPr>
        <p:spPr/>
        <p:txBody>
          <a:bodyPr/>
          <a:lstStyle/>
          <a:p>
            <a:fld id="{FB601038-2532-4E8D-BED7-3A1B77E63728}" type="slidenum">
              <a:rPr lang="is-IS" smtClean="0"/>
              <a:t>19</a:t>
            </a:fld>
            <a:endParaRPr lang="is-IS"/>
          </a:p>
        </p:txBody>
      </p:sp>
    </p:spTree>
    <p:extLst>
      <p:ext uri="{BB962C8B-B14F-4D97-AF65-F5344CB8AC3E}">
        <p14:creationId xmlns:p14="http://schemas.microsoft.com/office/powerpoint/2010/main" val="413028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38EE-B574-7C25-36AE-79B01954BDA0}"/>
              </a:ext>
            </a:extLst>
          </p:cNvPr>
          <p:cNvSpPr>
            <a:spLocks noGrp="1"/>
          </p:cNvSpPr>
          <p:nvPr>
            <p:ph type="title"/>
          </p:nvPr>
        </p:nvSpPr>
        <p:spPr/>
        <p:txBody>
          <a:bodyPr/>
          <a:lstStyle/>
          <a:p>
            <a:r>
              <a:rPr lang="is-IS" dirty="0"/>
              <a:t>Jurtir eru soldið eins og við</a:t>
            </a:r>
            <a:endParaRPr lang="en-US" dirty="0"/>
          </a:p>
        </p:txBody>
      </p:sp>
      <p:sp>
        <p:nvSpPr>
          <p:cNvPr id="3" name="Content Placeholder 2">
            <a:extLst>
              <a:ext uri="{FF2B5EF4-FFF2-40B4-BE49-F238E27FC236}">
                <a16:creationId xmlns:a16="http://schemas.microsoft.com/office/drawing/2014/main" id="{ED1BE8D2-820C-5C9A-49D7-94B242E4C046}"/>
              </a:ext>
            </a:extLst>
          </p:cNvPr>
          <p:cNvSpPr>
            <a:spLocks noGrp="1"/>
          </p:cNvSpPr>
          <p:nvPr>
            <p:ph idx="1"/>
          </p:nvPr>
        </p:nvSpPr>
        <p:spPr/>
        <p:txBody>
          <a:bodyPr>
            <a:normAutofit fontScale="70000" lnSpcReduction="20000"/>
          </a:bodyPr>
          <a:lstStyle/>
          <a:p>
            <a:r>
              <a:rPr lang="is-IS" b="1" dirty="0"/>
              <a:t>Líkami</a:t>
            </a:r>
            <a:r>
              <a:rPr lang="is-IS" dirty="0"/>
              <a:t>, líkamlegi hluti plöntu</a:t>
            </a:r>
          </a:p>
          <a:p>
            <a:r>
              <a:rPr lang="is-IS" b="1" dirty="0"/>
              <a:t>Vatn</a:t>
            </a:r>
            <a:r>
              <a:rPr lang="is-IS" dirty="0"/>
              <a:t>, 70 %.  Vatn er ekki bara vatn, hefur tíðni, , flytur næringu, rafmagn og efni um alla plöntuna.</a:t>
            </a:r>
          </a:p>
          <a:p>
            <a:r>
              <a:rPr lang="is-IS" b="1" dirty="0"/>
              <a:t>Steinefni, </a:t>
            </a:r>
            <a:r>
              <a:rPr lang="is-IS" dirty="0"/>
              <a:t>plöntuefni, hormón, sýrur, vítamín og fleira</a:t>
            </a:r>
            <a:r>
              <a:rPr lang="is-IS" b="1" dirty="0"/>
              <a:t>. </a:t>
            </a:r>
            <a:r>
              <a:rPr lang="is-IS" dirty="0"/>
              <a:t>Microcosmos.</a:t>
            </a:r>
            <a:endParaRPr lang="is-IS" b="1" dirty="0"/>
          </a:p>
          <a:p>
            <a:r>
              <a:rPr lang="is-IS" b="1" dirty="0"/>
              <a:t>Eldur</a:t>
            </a:r>
            <a:r>
              <a:rPr lang="is-IS" dirty="0"/>
              <a:t>, kraft, sem er krafturinn sem hreyfir allt í plöntunni.</a:t>
            </a:r>
          </a:p>
          <a:p>
            <a:r>
              <a:rPr lang="is-IS" b="1" dirty="0"/>
              <a:t>Tjáning</a:t>
            </a:r>
            <a:r>
              <a:rPr lang="is-IS" dirty="0"/>
              <a:t>. Hvar er hún, hvernig lítur blómið út.</a:t>
            </a:r>
          </a:p>
          <a:p>
            <a:r>
              <a:rPr lang="is-IS" b="1" dirty="0"/>
              <a:t>Vitund/andi/Ljósið</a:t>
            </a:r>
            <a:r>
              <a:rPr lang="is-IS" dirty="0"/>
              <a:t> sem tengist hverri plöntu fyrir sig.  Til að lesa hver er vitundin. Þá lesum við í litinn á blómi, form á laufum, lítil, stór, umhverfi, þurrt, blautt, vex hratt.</a:t>
            </a:r>
          </a:p>
          <a:p>
            <a:r>
              <a:rPr lang="is-IS" b="1" dirty="0"/>
              <a:t>Sálarvitund sem tengist öllu eins og við.</a:t>
            </a:r>
            <a:r>
              <a:rPr lang="is-IS" dirty="0"/>
              <a:t> Sálin í plöntunni tengist svo</a:t>
            </a:r>
          </a:p>
          <a:p>
            <a:pPr marL="0" indent="0">
              <a:buNone/>
            </a:pPr>
            <a:r>
              <a:rPr lang="is-IS" dirty="0"/>
              <a:t>  öllum alheiminum (macrocosmos). Tungli, stjörnum, sólinni, jörðinni (hún er lifandi).  Allt er lifandi.</a:t>
            </a:r>
          </a:p>
          <a:p>
            <a:pPr marL="0" indent="0">
              <a:buNone/>
            </a:pPr>
            <a:r>
              <a:rPr lang="is-IS" dirty="0"/>
              <a:t># </a:t>
            </a:r>
            <a:r>
              <a:rPr lang="is-IS" b="1" dirty="0"/>
              <a:t>Heimilið. </a:t>
            </a:r>
            <a:r>
              <a:rPr lang="is-IS" dirty="0"/>
              <a:t>Planta mótast af umhverfi sínu, alveg eins og við.  Fær hún nóg af, sól, vatni, jarðvegur heill, skjól, alveg eins og plöntur sem við erum með heima hjá okkur.  Nema plöntur í náttúru eru meira sjálfstæðar.</a:t>
            </a:r>
          </a:p>
          <a:p>
            <a:pPr marL="0" indent="0">
              <a:buNone/>
            </a:pPr>
            <a:endParaRPr lang="is-IS" dirty="0"/>
          </a:p>
          <a:p>
            <a:pPr marL="0" indent="0">
              <a:buNone/>
            </a:pPr>
            <a:r>
              <a:rPr lang="is-IS" dirty="0"/>
              <a:t>  </a:t>
            </a:r>
          </a:p>
          <a:p>
            <a:pPr marL="0" indent="0">
              <a:buNone/>
            </a:pPr>
            <a:endParaRPr lang="en-US" dirty="0"/>
          </a:p>
        </p:txBody>
      </p:sp>
      <p:sp>
        <p:nvSpPr>
          <p:cNvPr id="4" name="Footer Placeholder 3">
            <a:extLst>
              <a:ext uri="{FF2B5EF4-FFF2-40B4-BE49-F238E27FC236}">
                <a16:creationId xmlns:a16="http://schemas.microsoft.com/office/drawing/2014/main" id="{9B00FB0A-9E8B-9CB4-08A0-456D56095217}"/>
              </a:ext>
            </a:extLst>
          </p:cNvPr>
          <p:cNvSpPr>
            <a:spLocks noGrp="1"/>
          </p:cNvSpPr>
          <p:nvPr>
            <p:ph type="ftr" sz="quarter" idx="11"/>
          </p:nvPr>
        </p:nvSpPr>
        <p:spPr/>
        <p:txBody>
          <a:bodyPr/>
          <a:lstStyle/>
          <a:p>
            <a:r>
              <a:rPr lang="is-IS"/>
              <a:t>Kolbrún grasalæknir Jurtaapótek</a:t>
            </a:r>
          </a:p>
        </p:txBody>
      </p:sp>
      <p:sp>
        <p:nvSpPr>
          <p:cNvPr id="5" name="Slide Number Placeholder 4">
            <a:extLst>
              <a:ext uri="{FF2B5EF4-FFF2-40B4-BE49-F238E27FC236}">
                <a16:creationId xmlns:a16="http://schemas.microsoft.com/office/drawing/2014/main" id="{2945B261-E8FE-4B31-FB1A-E7B496F9AD06}"/>
              </a:ext>
            </a:extLst>
          </p:cNvPr>
          <p:cNvSpPr>
            <a:spLocks noGrp="1"/>
          </p:cNvSpPr>
          <p:nvPr>
            <p:ph type="sldNum" sz="quarter" idx="12"/>
          </p:nvPr>
        </p:nvSpPr>
        <p:spPr/>
        <p:txBody>
          <a:bodyPr/>
          <a:lstStyle/>
          <a:p>
            <a:fld id="{FB601038-2532-4E8D-BED7-3A1B77E63728}" type="slidenum">
              <a:rPr lang="is-IS" smtClean="0"/>
              <a:t>2</a:t>
            </a:fld>
            <a:endParaRPr lang="is-IS"/>
          </a:p>
        </p:txBody>
      </p:sp>
    </p:spTree>
    <p:extLst>
      <p:ext uri="{BB962C8B-B14F-4D97-AF65-F5344CB8AC3E}">
        <p14:creationId xmlns:p14="http://schemas.microsoft.com/office/powerpoint/2010/main" val="2809034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5633-2B11-92CA-CB1D-8FF772635A97}"/>
              </a:ext>
            </a:extLst>
          </p:cNvPr>
          <p:cNvSpPr>
            <a:spLocks noGrp="1"/>
          </p:cNvSpPr>
          <p:nvPr>
            <p:ph type="title"/>
          </p:nvPr>
        </p:nvSpPr>
        <p:spPr/>
        <p:txBody>
          <a:bodyPr/>
          <a:lstStyle/>
          <a:p>
            <a:r>
              <a:rPr lang="is-IS" dirty="0"/>
              <a:t>Túnfífill – Taraxacum officinalis</a:t>
            </a:r>
            <a:endParaRPr lang="en-US" dirty="0"/>
          </a:p>
        </p:txBody>
      </p:sp>
      <p:sp>
        <p:nvSpPr>
          <p:cNvPr id="3" name="Content Placeholder 2">
            <a:extLst>
              <a:ext uri="{FF2B5EF4-FFF2-40B4-BE49-F238E27FC236}">
                <a16:creationId xmlns:a16="http://schemas.microsoft.com/office/drawing/2014/main" id="{02206B8E-0C79-DF01-1A59-8FFEB14E5CB8}"/>
              </a:ext>
            </a:extLst>
          </p:cNvPr>
          <p:cNvSpPr>
            <a:spLocks noGrp="1"/>
          </p:cNvSpPr>
          <p:nvPr>
            <p:ph idx="1"/>
          </p:nvPr>
        </p:nvSpPr>
        <p:spPr/>
        <p:txBody>
          <a:bodyPr>
            <a:normAutofit fontScale="92500" lnSpcReduction="20000"/>
          </a:bodyPr>
          <a:lstStyle/>
          <a:p>
            <a:r>
              <a:rPr lang="is-IS" dirty="0"/>
              <a:t>Hvar:  Um allt land en oftast nálægt byggð og því oft í mikilli mengun.  Lauf, blóm og rót.</a:t>
            </a:r>
          </a:p>
          <a:p>
            <a:r>
              <a:rPr lang="is-IS" dirty="0"/>
              <a:t>Hvenær: Lauf á vorin fyrir blómgun.  Rót á vorin og haustin.  Blómin týnd í sól og ný.</a:t>
            </a:r>
          </a:p>
          <a:p>
            <a:r>
              <a:rPr lang="is-IS" dirty="0"/>
              <a:t>Pláneta: Júpíter</a:t>
            </a:r>
          </a:p>
          <a:p>
            <a:r>
              <a:rPr lang="is-IS" dirty="0"/>
              <a:t>Líkamskerfi:  Meltingarvegur og þvagfærakerfi.  </a:t>
            </a:r>
          </a:p>
          <a:p>
            <a:r>
              <a:rPr lang="is-IS" dirty="0"/>
              <a:t>Virkni:  Rótin inniheldur bitrunga sem örva allt kirtlakerfi í meltingu.  Lifur, bris og maga.  Hjálpar að hreinsa blóð en einnig að brjóta niður matinn.</a:t>
            </a:r>
            <a:r>
              <a:rPr lang="en-US" dirty="0"/>
              <a:t>  </a:t>
            </a:r>
            <a:r>
              <a:rPr lang="en-US" dirty="0" err="1"/>
              <a:t>Laufin</a:t>
            </a:r>
            <a:r>
              <a:rPr lang="en-US" dirty="0"/>
              <a:t> </a:t>
            </a:r>
            <a:r>
              <a:rPr lang="en-US" dirty="0" err="1"/>
              <a:t>eru</a:t>
            </a:r>
            <a:r>
              <a:rPr lang="en-US" dirty="0"/>
              <a:t> </a:t>
            </a:r>
            <a:r>
              <a:rPr lang="en-US" dirty="0" err="1"/>
              <a:t>sterkasta</a:t>
            </a:r>
            <a:r>
              <a:rPr lang="en-US" dirty="0"/>
              <a:t> </a:t>
            </a:r>
            <a:r>
              <a:rPr lang="en-US" dirty="0" err="1"/>
              <a:t>vökvalosandi</a:t>
            </a:r>
            <a:r>
              <a:rPr lang="en-US" dirty="0"/>
              <a:t> </a:t>
            </a:r>
            <a:r>
              <a:rPr lang="en-US" dirty="0" err="1"/>
              <a:t>jurtin</a:t>
            </a:r>
            <a:r>
              <a:rPr lang="en-US" dirty="0"/>
              <a:t> </a:t>
            </a:r>
            <a:r>
              <a:rPr lang="en-US" dirty="0" err="1"/>
              <a:t>sem</a:t>
            </a:r>
            <a:r>
              <a:rPr lang="en-US" dirty="0"/>
              <a:t> </a:t>
            </a:r>
            <a:r>
              <a:rPr lang="en-US" dirty="0" err="1"/>
              <a:t>við</a:t>
            </a:r>
            <a:r>
              <a:rPr lang="en-US" dirty="0"/>
              <a:t> </a:t>
            </a:r>
            <a:r>
              <a:rPr lang="en-US" dirty="0" err="1"/>
              <a:t>eigum</a:t>
            </a:r>
            <a:r>
              <a:rPr lang="en-US" dirty="0"/>
              <a:t>.  </a:t>
            </a:r>
            <a:r>
              <a:rPr lang="en-US" dirty="0" err="1"/>
              <a:t>Hjálpar</a:t>
            </a:r>
            <a:r>
              <a:rPr lang="en-US" dirty="0"/>
              <a:t> </a:t>
            </a:r>
            <a:r>
              <a:rPr lang="en-US" dirty="0" err="1"/>
              <a:t>nýrum</a:t>
            </a:r>
            <a:r>
              <a:rPr lang="en-US" dirty="0"/>
              <a:t> </a:t>
            </a:r>
            <a:r>
              <a:rPr lang="en-US" dirty="0" err="1"/>
              <a:t>að</a:t>
            </a:r>
            <a:r>
              <a:rPr lang="en-US" dirty="0"/>
              <a:t> </a:t>
            </a:r>
            <a:r>
              <a:rPr lang="en-US" dirty="0" err="1"/>
              <a:t>losa</a:t>
            </a:r>
            <a:r>
              <a:rPr lang="en-US" dirty="0"/>
              <a:t> um </a:t>
            </a:r>
            <a:r>
              <a:rPr lang="en-US" dirty="0" err="1"/>
              <a:t>umframvökva</a:t>
            </a:r>
            <a:r>
              <a:rPr lang="en-US" dirty="0"/>
              <a:t>.</a:t>
            </a:r>
          </a:p>
          <a:p>
            <a:r>
              <a:rPr lang="en-US" dirty="0"/>
              <a:t>Matur:  </a:t>
            </a:r>
            <a:r>
              <a:rPr lang="en-US" dirty="0" err="1"/>
              <a:t>Laufin</a:t>
            </a:r>
            <a:r>
              <a:rPr lang="en-US" dirty="0"/>
              <a:t> </a:t>
            </a:r>
            <a:r>
              <a:rPr lang="en-US" dirty="0" err="1"/>
              <a:t>ný</a:t>
            </a:r>
            <a:r>
              <a:rPr lang="en-US" dirty="0"/>
              <a:t> </a:t>
            </a:r>
            <a:r>
              <a:rPr lang="en-US" dirty="0" err="1"/>
              <a:t>eru</a:t>
            </a:r>
            <a:r>
              <a:rPr lang="en-US" dirty="0"/>
              <a:t> </a:t>
            </a:r>
            <a:r>
              <a:rPr lang="en-US" dirty="0" err="1"/>
              <a:t>góð</a:t>
            </a:r>
            <a:r>
              <a:rPr lang="en-US" dirty="0"/>
              <a:t> í </a:t>
            </a:r>
            <a:r>
              <a:rPr lang="en-US" dirty="0" err="1"/>
              <a:t>salöt</a:t>
            </a:r>
            <a:r>
              <a:rPr lang="en-US" dirty="0"/>
              <a:t> </a:t>
            </a:r>
            <a:r>
              <a:rPr lang="en-US" dirty="0" err="1"/>
              <a:t>með</a:t>
            </a:r>
            <a:r>
              <a:rPr lang="en-US" dirty="0"/>
              <a:t> </a:t>
            </a:r>
            <a:r>
              <a:rPr lang="en-US" dirty="0" err="1"/>
              <a:t>öðrum</a:t>
            </a:r>
            <a:r>
              <a:rPr lang="en-US" dirty="0"/>
              <a:t> </a:t>
            </a:r>
            <a:r>
              <a:rPr lang="en-US" dirty="0" err="1"/>
              <a:t>salatlaufum</a:t>
            </a:r>
            <a:r>
              <a:rPr lang="en-US" dirty="0"/>
              <a:t>, í </a:t>
            </a:r>
            <a:r>
              <a:rPr lang="en-US" dirty="0" err="1"/>
              <a:t>þeyting</a:t>
            </a:r>
            <a:r>
              <a:rPr lang="en-US" dirty="0"/>
              <a:t> </a:t>
            </a:r>
            <a:r>
              <a:rPr lang="en-US" dirty="0" err="1"/>
              <a:t>og</a:t>
            </a:r>
            <a:r>
              <a:rPr lang="en-US" dirty="0"/>
              <a:t> </a:t>
            </a:r>
            <a:r>
              <a:rPr lang="en-US" dirty="0" err="1"/>
              <a:t>súpur</a:t>
            </a:r>
            <a:r>
              <a:rPr lang="en-US" dirty="0"/>
              <a:t>.  </a:t>
            </a:r>
            <a:r>
              <a:rPr lang="en-US" dirty="0" err="1"/>
              <a:t>Blómin</a:t>
            </a:r>
            <a:r>
              <a:rPr lang="en-US" dirty="0"/>
              <a:t> í </a:t>
            </a:r>
            <a:r>
              <a:rPr lang="en-US" dirty="0" err="1"/>
              <a:t>vín</a:t>
            </a:r>
            <a:r>
              <a:rPr lang="en-US" dirty="0"/>
              <a:t>, </a:t>
            </a:r>
            <a:r>
              <a:rPr lang="en-US" dirty="0" err="1"/>
              <a:t>steykja</a:t>
            </a:r>
            <a:r>
              <a:rPr lang="en-US" dirty="0"/>
              <a:t> </a:t>
            </a:r>
            <a:r>
              <a:rPr lang="en-US" dirty="0" err="1"/>
              <a:t>með</a:t>
            </a:r>
            <a:r>
              <a:rPr lang="en-US" dirty="0"/>
              <a:t> </a:t>
            </a:r>
            <a:r>
              <a:rPr lang="en-US" dirty="0" err="1"/>
              <a:t>kryddi</a:t>
            </a:r>
            <a:r>
              <a:rPr lang="en-US" dirty="0"/>
              <a:t> </a:t>
            </a:r>
            <a:r>
              <a:rPr lang="en-US" dirty="0" err="1"/>
              <a:t>og</a:t>
            </a:r>
            <a:r>
              <a:rPr lang="en-US" dirty="0"/>
              <a:t> </a:t>
            </a:r>
            <a:r>
              <a:rPr lang="en-US" dirty="0" err="1"/>
              <a:t>smá</a:t>
            </a:r>
            <a:r>
              <a:rPr lang="en-US" dirty="0"/>
              <a:t> </a:t>
            </a:r>
            <a:r>
              <a:rPr lang="en-US" dirty="0" err="1"/>
              <a:t>salti</a:t>
            </a:r>
            <a:r>
              <a:rPr lang="en-US" dirty="0"/>
              <a:t> </a:t>
            </a:r>
            <a:r>
              <a:rPr lang="en-US" dirty="0" err="1"/>
              <a:t>og</a:t>
            </a:r>
            <a:r>
              <a:rPr lang="en-US" dirty="0"/>
              <a:t> salat.  </a:t>
            </a:r>
            <a:r>
              <a:rPr lang="en-US" dirty="0" err="1"/>
              <a:t>Rótin</a:t>
            </a:r>
            <a:r>
              <a:rPr lang="en-US" dirty="0"/>
              <a:t> </a:t>
            </a:r>
            <a:r>
              <a:rPr lang="en-US" dirty="0" err="1"/>
              <a:t>góð</a:t>
            </a:r>
            <a:r>
              <a:rPr lang="en-US" dirty="0"/>
              <a:t> í </a:t>
            </a:r>
            <a:r>
              <a:rPr lang="en-US" dirty="0" err="1"/>
              <a:t>súpur</a:t>
            </a:r>
            <a:r>
              <a:rPr lang="en-US" dirty="0"/>
              <a:t> </a:t>
            </a:r>
            <a:r>
              <a:rPr lang="en-US" dirty="0" err="1"/>
              <a:t>til</a:t>
            </a:r>
            <a:r>
              <a:rPr lang="en-US" dirty="0"/>
              <a:t> </a:t>
            </a:r>
            <a:r>
              <a:rPr lang="en-US" dirty="0" err="1"/>
              <a:t>að</a:t>
            </a:r>
            <a:r>
              <a:rPr lang="en-US" dirty="0"/>
              <a:t> </a:t>
            </a:r>
            <a:r>
              <a:rPr lang="en-US" dirty="0" err="1"/>
              <a:t>hreinsa</a:t>
            </a:r>
            <a:r>
              <a:rPr lang="en-US" dirty="0"/>
              <a:t> </a:t>
            </a:r>
            <a:r>
              <a:rPr lang="en-US" dirty="0" err="1"/>
              <a:t>og</a:t>
            </a:r>
            <a:r>
              <a:rPr lang="en-US" dirty="0"/>
              <a:t> </a:t>
            </a:r>
            <a:r>
              <a:rPr lang="en-US" dirty="0" err="1"/>
              <a:t>styrkja</a:t>
            </a:r>
            <a:r>
              <a:rPr lang="en-US" dirty="0"/>
              <a:t> </a:t>
            </a:r>
            <a:r>
              <a:rPr lang="en-US" dirty="0" err="1"/>
              <a:t>líkamann</a:t>
            </a:r>
            <a:r>
              <a:rPr lang="en-US" dirty="0"/>
              <a:t>.</a:t>
            </a:r>
          </a:p>
          <a:p>
            <a:r>
              <a:rPr lang="en-US" dirty="0"/>
              <a:t>Andi: Gul </a:t>
            </a:r>
            <a:r>
              <a:rPr lang="en-US" dirty="0" err="1"/>
              <a:t>blómin</a:t>
            </a:r>
            <a:r>
              <a:rPr lang="en-US" dirty="0"/>
              <a:t> </a:t>
            </a:r>
            <a:r>
              <a:rPr lang="en-US" dirty="0" err="1"/>
              <a:t>gefa</a:t>
            </a:r>
            <a:r>
              <a:rPr lang="en-US" dirty="0"/>
              <a:t> </a:t>
            </a:r>
            <a:r>
              <a:rPr lang="en-US" dirty="0" err="1"/>
              <a:t>andanum</a:t>
            </a:r>
            <a:r>
              <a:rPr lang="en-US" dirty="0"/>
              <a:t> </a:t>
            </a:r>
            <a:r>
              <a:rPr lang="en-US" dirty="0" err="1"/>
              <a:t>orku</a:t>
            </a:r>
            <a:r>
              <a:rPr lang="en-US" dirty="0"/>
              <a:t> </a:t>
            </a:r>
            <a:r>
              <a:rPr lang="en-US" dirty="0" err="1"/>
              <a:t>og</a:t>
            </a:r>
            <a:r>
              <a:rPr lang="en-US" dirty="0"/>
              <a:t> kraft.  </a:t>
            </a:r>
            <a:r>
              <a:rPr lang="en-US" dirty="0" err="1"/>
              <a:t>Hjálpa</a:t>
            </a:r>
            <a:r>
              <a:rPr lang="en-US" dirty="0"/>
              <a:t> </a:t>
            </a:r>
            <a:r>
              <a:rPr lang="en-US" dirty="0" err="1"/>
              <a:t>okkur</a:t>
            </a:r>
            <a:r>
              <a:rPr lang="en-US" dirty="0"/>
              <a:t> </a:t>
            </a:r>
            <a:r>
              <a:rPr lang="en-US" dirty="0" err="1"/>
              <a:t>að</a:t>
            </a:r>
            <a:r>
              <a:rPr lang="en-US" dirty="0"/>
              <a:t> </a:t>
            </a:r>
            <a:r>
              <a:rPr lang="en-US" dirty="0" err="1"/>
              <a:t>hafa</a:t>
            </a:r>
            <a:r>
              <a:rPr lang="en-US" dirty="0"/>
              <a:t> </a:t>
            </a:r>
            <a:r>
              <a:rPr lang="en-US" dirty="0" err="1"/>
              <a:t>styrk</a:t>
            </a:r>
            <a:r>
              <a:rPr lang="en-US" dirty="0"/>
              <a:t> </a:t>
            </a:r>
            <a:r>
              <a:rPr lang="en-US" dirty="0" err="1"/>
              <a:t>til</a:t>
            </a:r>
            <a:r>
              <a:rPr lang="en-US" dirty="0"/>
              <a:t> </a:t>
            </a:r>
            <a:r>
              <a:rPr lang="en-US" dirty="0" err="1"/>
              <a:t>að</a:t>
            </a:r>
            <a:r>
              <a:rPr lang="en-US" dirty="0"/>
              <a:t> </a:t>
            </a:r>
            <a:r>
              <a:rPr lang="en-US" dirty="0" err="1"/>
              <a:t>setja</a:t>
            </a:r>
            <a:r>
              <a:rPr lang="en-US" dirty="0"/>
              <a:t> </a:t>
            </a:r>
            <a:r>
              <a:rPr lang="en-US" dirty="0" err="1"/>
              <a:t>mörk</a:t>
            </a:r>
            <a:r>
              <a:rPr lang="en-US" dirty="0"/>
              <a:t>.  </a:t>
            </a:r>
            <a:r>
              <a:rPr lang="en-US" dirty="0" err="1"/>
              <a:t>Hreinsar</a:t>
            </a:r>
            <a:r>
              <a:rPr lang="en-US" dirty="0"/>
              <a:t> </a:t>
            </a:r>
            <a:r>
              <a:rPr lang="en-US" dirty="0" err="1"/>
              <a:t>hugar</a:t>
            </a:r>
            <a:r>
              <a:rPr lang="en-US" dirty="0"/>
              <a:t>- </a:t>
            </a:r>
            <a:r>
              <a:rPr lang="en-US" dirty="0" err="1"/>
              <a:t>orku</a:t>
            </a:r>
            <a:r>
              <a:rPr lang="en-US" dirty="0"/>
              <a:t> </a:t>
            </a:r>
            <a:r>
              <a:rPr lang="en-US" dirty="0" err="1"/>
              <a:t>og</a:t>
            </a:r>
            <a:r>
              <a:rPr lang="en-US" dirty="0"/>
              <a:t> </a:t>
            </a:r>
            <a:r>
              <a:rPr lang="en-US" dirty="0" err="1"/>
              <a:t>tilfinningalíkamann</a:t>
            </a:r>
            <a:r>
              <a:rPr lang="en-US" dirty="0"/>
              <a:t>.</a:t>
            </a:r>
            <a:endParaRPr lang="is-IS" dirty="0"/>
          </a:p>
        </p:txBody>
      </p:sp>
      <p:sp>
        <p:nvSpPr>
          <p:cNvPr id="4" name="Footer Placeholder 3">
            <a:extLst>
              <a:ext uri="{FF2B5EF4-FFF2-40B4-BE49-F238E27FC236}">
                <a16:creationId xmlns:a16="http://schemas.microsoft.com/office/drawing/2014/main" id="{FC31189F-721A-3903-15C2-6BDF92259AC3}"/>
              </a:ext>
            </a:extLst>
          </p:cNvPr>
          <p:cNvSpPr>
            <a:spLocks noGrp="1"/>
          </p:cNvSpPr>
          <p:nvPr>
            <p:ph type="ftr" sz="quarter" idx="11"/>
          </p:nvPr>
        </p:nvSpPr>
        <p:spPr/>
        <p:txBody>
          <a:bodyPr/>
          <a:lstStyle/>
          <a:p>
            <a:r>
              <a:rPr lang="is-IS"/>
              <a:t>Kolbrún grasalæknir Jurtaapótek</a:t>
            </a:r>
          </a:p>
        </p:txBody>
      </p:sp>
      <p:sp>
        <p:nvSpPr>
          <p:cNvPr id="5" name="Slide Number Placeholder 4">
            <a:extLst>
              <a:ext uri="{FF2B5EF4-FFF2-40B4-BE49-F238E27FC236}">
                <a16:creationId xmlns:a16="http://schemas.microsoft.com/office/drawing/2014/main" id="{8D1BAC98-F04B-FFF1-B5ED-4C9E9B9A4824}"/>
              </a:ext>
            </a:extLst>
          </p:cNvPr>
          <p:cNvSpPr>
            <a:spLocks noGrp="1"/>
          </p:cNvSpPr>
          <p:nvPr>
            <p:ph type="sldNum" sz="quarter" idx="12"/>
          </p:nvPr>
        </p:nvSpPr>
        <p:spPr/>
        <p:txBody>
          <a:bodyPr/>
          <a:lstStyle/>
          <a:p>
            <a:fld id="{FB601038-2532-4E8D-BED7-3A1B77E63728}" type="slidenum">
              <a:rPr lang="is-IS" smtClean="0"/>
              <a:t>20</a:t>
            </a:fld>
            <a:endParaRPr lang="is-IS"/>
          </a:p>
        </p:txBody>
      </p:sp>
    </p:spTree>
    <p:extLst>
      <p:ext uri="{BB962C8B-B14F-4D97-AF65-F5344CB8AC3E}">
        <p14:creationId xmlns:p14="http://schemas.microsoft.com/office/powerpoint/2010/main" val="2832913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Vallhumall (</a:t>
            </a:r>
            <a:r>
              <a:rPr lang="is-IS" i="1" dirty="0"/>
              <a:t>Achillea millefolium</a:t>
            </a:r>
            <a:r>
              <a:rPr lang="is-IS" dirty="0"/>
              <a:t>)</a:t>
            </a:r>
          </a:p>
        </p:txBody>
      </p:sp>
      <p:pic>
        <p:nvPicPr>
          <p:cNvPr id="13314" name="Picture 2" descr="C:\Users\kolbrun\Pictures\jurtatínsla námskeið\vallhu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340768"/>
            <a:ext cx="3526087" cy="5268317"/>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055953B3-221E-B9E8-DDE8-A30848DBB58A}"/>
              </a:ext>
            </a:extLst>
          </p:cNvPr>
          <p:cNvSpPr>
            <a:spLocks noGrp="1"/>
          </p:cNvSpPr>
          <p:nvPr>
            <p:ph type="ftr" sz="quarter" idx="11"/>
          </p:nvPr>
        </p:nvSpPr>
        <p:spPr/>
        <p:txBody>
          <a:bodyPr/>
          <a:lstStyle/>
          <a:p>
            <a:r>
              <a:rPr lang="is-IS"/>
              <a:t>Kolbrún grasalæknir Jurtaapótek</a:t>
            </a:r>
          </a:p>
        </p:txBody>
      </p:sp>
      <p:sp>
        <p:nvSpPr>
          <p:cNvPr id="4" name="Slide Number Placeholder 3">
            <a:extLst>
              <a:ext uri="{FF2B5EF4-FFF2-40B4-BE49-F238E27FC236}">
                <a16:creationId xmlns:a16="http://schemas.microsoft.com/office/drawing/2014/main" id="{6109A51E-ACE3-2F08-93CA-B25E6EBD6883}"/>
              </a:ext>
            </a:extLst>
          </p:cNvPr>
          <p:cNvSpPr>
            <a:spLocks noGrp="1"/>
          </p:cNvSpPr>
          <p:nvPr>
            <p:ph type="sldNum" sz="quarter" idx="12"/>
          </p:nvPr>
        </p:nvSpPr>
        <p:spPr/>
        <p:txBody>
          <a:bodyPr/>
          <a:lstStyle/>
          <a:p>
            <a:fld id="{FB601038-2532-4E8D-BED7-3A1B77E63728}" type="slidenum">
              <a:rPr lang="is-IS" smtClean="0"/>
              <a:t>21</a:t>
            </a:fld>
            <a:endParaRPr lang="is-IS"/>
          </a:p>
        </p:txBody>
      </p:sp>
    </p:spTree>
    <p:extLst>
      <p:ext uri="{BB962C8B-B14F-4D97-AF65-F5344CB8AC3E}">
        <p14:creationId xmlns:p14="http://schemas.microsoft.com/office/powerpoint/2010/main" val="946775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056E2-2466-1CAC-5065-EA01E959ABF1}"/>
              </a:ext>
            </a:extLst>
          </p:cNvPr>
          <p:cNvSpPr>
            <a:spLocks noGrp="1"/>
          </p:cNvSpPr>
          <p:nvPr>
            <p:ph type="title"/>
          </p:nvPr>
        </p:nvSpPr>
        <p:spPr/>
        <p:txBody>
          <a:bodyPr/>
          <a:lstStyle/>
          <a:p>
            <a:r>
              <a:rPr lang="is-IS" dirty="0"/>
              <a:t>Vallhumall – Achillea millefolium</a:t>
            </a:r>
            <a:endParaRPr lang="en-US" dirty="0"/>
          </a:p>
        </p:txBody>
      </p:sp>
      <p:sp>
        <p:nvSpPr>
          <p:cNvPr id="3" name="Content Placeholder 2">
            <a:extLst>
              <a:ext uri="{FF2B5EF4-FFF2-40B4-BE49-F238E27FC236}">
                <a16:creationId xmlns:a16="http://schemas.microsoft.com/office/drawing/2014/main" id="{94EF991F-D10E-BA38-C4B6-9BC637B2E208}"/>
              </a:ext>
            </a:extLst>
          </p:cNvPr>
          <p:cNvSpPr>
            <a:spLocks noGrp="1"/>
          </p:cNvSpPr>
          <p:nvPr>
            <p:ph idx="1"/>
          </p:nvPr>
        </p:nvSpPr>
        <p:spPr/>
        <p:txBody>
          <a:bodyPr>
            <a:normAutofit fontScale="92500" lnSpcReduction="10000"/>
          </a:bodyPr>
          <a:lstStyle/>
          <a:p>
            <a:r>
              <a:rPr lang="is-IS" dirty="0"/>
              <a:t>Hvar:  Við bæi og byggð á þurrum og frekar hlýjum svæðum.  Vex vel þar sem er jarðhiti.</a:t>
            </a:r>
          </a:p>
          <a:p>
            <a:r>
              <a:rPr lang="is-IS" dirty="0"/>
              <a:t>Hvenær:  Rétt fyrir blómgun í lok júlí, byrjun ágúst.</a:t>
            </a:r>
          </a:p>
          <a:p>
            <a:r>
              <a:rPr lang="is-IS" dirty="0"/>
              <a:t>Pláneta: Venus</a:t>
            </a:r>
          </a:p>
          <a:p>
            <a:r>
              <a:rPr lang="is-IS" dirty="0"/>
              <a:t>Líkamskerfi: Æðakerfi.</a:t>
            </a:r>
          </a:p>
          <a:p>
            <a:r>
              <a:rPr lang="is-IS" dirty="0"/>
              <a:t>Virkni:  Inniheldur barkasýrur og fókusar mest á æðar (bláæðar) og því nær að styrkja allt líkamskerfið.  Lækkar blóðþrýsting, græðir allan meltingarveg, styrkir leg og móðurlíf, lækkar hita og er ekki sterk.  Er róandi.</a:t>
            </a:r>
          </a:p>
          <a:p>
            <a:r>
              <a:rPr lang="is-IS" dirty="0"/>
              <a:t>Matur:  Laufblöð í salöt og súpur.</a:t>
            </a:r>
          </a:p>
          <a:p>
            <a:r>
              <a:rPr lang="is-IS" dirty="0"/>
              <a:t>Andi:  Tengir hjartað, ljósið inn í líkamann.  Hjálpar að róa hann svo við heyrum betur í sálinni.  Verðum meðvitaðri um guðselementið í okkur sjálfum.</a:t>
            </a:r>
          </a:p>
          <a:p>
            <a:pPr marL="0" indent="0">
              <a:buNone/>
            </a:pPr>
            <a:endParaRPr lang="en-US" dirty="0"/>
          </a:p>
        </p:txBody>
      </p:sp>
      <p:sp>
        <p:nvSpPr>
          <p:cNvPr id="4" name="Footer Placeholder 3">
            <a:extLst>
              <a:ext uri="{FF2B5EF4-FFF2-40B4-BE49-F238E27FC236}">
                <a16:creationId xmlns:a16="http://schemas.microsoft.com/office/drawing/2014/main" id="{D0FC2AB1-EB37-BAAD-9091-579F0EEE5131}"/>
              </a:ext>
            </a:extLst>
          </p:cNvPr>
          <p:cNvSpPr>
            <a:spLocks noGrp="1"/>
          </p:cNvSpPr>
          <p:nvPr>
            <p:ph type="ftr" sz="quarter" idx="11"/>
          </p:nvPr>
        </p:nvSpPr>
        <p:spPr/>
        <p:txBody>
          <a:bodyPr/>
          <a:lstStyle/>
          <a:p>
            <a:r>
              <a:rPr lang="is-IS"/>
              <a:t>Kolbrún grasalæknir Jurtaapótek</a:t>
            </a:r>
          </a:p>
        </p:txBody>
      </p:sp>
      <p:sp>
        <p:nvSpPr>
          <p:cNvPr id="5" name="Slide Number Placeholder 4">
            <a:extLst>
              <a:ext uri="{FF2B5EF4-FFF2-40B4-BE49-F238E27FC236}">
                <a16:creationId xmlns:a16="http://schemas.microsoft.com/office/drawing/2014/main" id="{62DE5CFF-1DEB-9DB7-F0E6-82204F28BA59}"/>
              </a:ext>
            </a:extLst>
          </p:cNvPr>
          <p:cNvSpPr>
            <a:spLocks noGrp="1"/>
          </p:cNvSpPr>
          <p:nvPr>
            <p:ph type="sldNum" sz="quarter" idx="12"/>
          </p:nvPr>
        </p:nvSpPr>
        <p:spPr/>
        <p:txBody>
          <a:bodyPr/>
          <a:lstStyle/>
          <a:p>
            <a:fld id="{FB601038-2532-4E8D-BED7-3A1B77E63728}" type="slidenum">
              <a:rPr lang="is-IS" smtClean="0"/>
              <a:t>22</a:t>
            </a:fld>
            <a:endParaRPr lang="is-IS"/>
          </a:p>
        </p:txBody>
      </p:sp>
    </p:spTree>
    <p:extLst>
      <p:ext uri="{BB962C8B-B14F-4D97-AF65-F5344CB8AC3E}">
        <p14:creationId xmlns:p14="http://schemas.microsoft.com/office/powerpoint/2010/main" val="2417963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Ætihvönn (</a:t>
            </a:r>
            <a:r>
              <a:rPr lang="is-IS" i="1" dirty="0"/>
              <a:t>Angelica archangelica</a:t>
            </a:r>
            <a:r>
              <a:rPr lang="is-IS" dirty="0"/>
              <a:t>)</a:t>
            </a:r>
          </a:p>
        </p:txBody>
      </p:sp>
      <p:pic>
        <p:nvPicPr>
          <p:cNvPr id="14338" name="Picture 2" descr="C:\Users\kolbrun\Pictures\jurtatínsla námskeið\hvö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25459"/>
            <a:ext cx="3267075" cy="486727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kolbrun\Pictures\jurtatínsla námskeið\Ætihvönn-500x3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36912"/>
            <a:ext cx="4762500" cy="292417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B4A17C2F-8441-B613-5C7C-F0E5B6A9C9F8}"/>
              </a:ext>
            </a:extLst>
          </p:cNvPr>
          <p:cNvSpPr>
            <a:spLocks noGrp="1"/>
          </p:cNvSpPr>
          <p:nvPr>
            <p:ph type="ftr" sz="quarter" idx="11"/>
          </p:nvPr>
        </p:nvSpPr>
        <p:spPr/>
        <p:txBody>
          <a:bodyPr/>
          <a:lstStyle/>
          <a:p>
            <a:r>
              <a:rPr lang="is-IS"/>
              <a:t>Kolbrún grasalæknir Jurtaapótek</a:t>
            </a:r>
          </a:p>
        </p:txBody>
      </p:sp>
      <p:sp>
        <p:nvSpPr>
          <p:cNvPr id="4" name="Slide Number Placeholder 3">
            <a:extLst>
              <a:ext uri="{FF2B5EF4-FFF2-40B4-BE49-F238E27FC236}">
                <a16:creationId xmlns:a16="http://schemas.microsoft.com/office/drawing/2014/main" id="{6EF05353-5472-60BD-A9E2-ECEFDB8DF6D7}"/>
              </a:ext>
            </a:extLst>
          </p:cNvPr>
          <p:cNvSpPr>
            <a:spLocks noGrp="1"/>
          </p:cNvSpPr>
          <p:nvPr>
            <p:ph type="sldNum" sz="quarter" idx="12"/>
          </p:nvPr>
        </p:nvSpPr>
        <p:spPr/>
        <p:txBody>
          <a:bodyPr/>
          <a:lstStyle/>
          <a:p>
            <a:fld id="{FB601038-2532-4E8D-BED7-3A1B77E63728}" type="slidenum">
              <a:rPr lang="is-IS" smtClean="0"/>
              <a:t>23</a:t>
            </a:fld>
            <a:endParaRPr lang="is-IS"/>
          </a:p>
        </p:txBody>
      </p:sp>
    </p:spTree>
    <p:extLst>
      <p:ext uri="{BB962C8B-B14F-4D97-AF65-F5344CB8AC3E}">
        <p14:creationId xmlns:p14="http://schemas.microsoft.com/office/powerpoint/2010/main" val="1193707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4768-A230-20DA-D949-828D811748A9}"/>
              </a:ext>
            </a:extLst>
          </p:cNvPr>
          <p:cNvSpPr>
            <a:spLocks noGrp="1"/>
          </p:cNvSpPr>
          <p:nvPr>
            <p:ph type="title"/>
          </p:nvPr>
        </p:nvSpPr>
        <p:spPr/>
        <p:txBody>
          <a:bodyPr/>
          <a:lstStyle/>
          <a:p>
            <a:r>
              <a:rPr lang="is-IS" dirty="0"/>
              <a:t>Ætihvönn – Angelica archangelica</a:t>
            </a:r>
            <a:endParaRPr lang="en-US" dirty="0"/>
          </a:p>
        </p:txBody>
      </p:sp>
      <p:sp>
        <p:nvSpPr>
          <p:cNvPr id="3" name="Content Placeholder 2">
            <a:extLst>
              <a:ext uri="{FF2B5EF4-FFF2-40B4-BE49-F238E27FC236}">
                <a16:creationId xmlns:a16="http://schemas.microsoft.com/office/drawing/2014/main" id="{2A6C1333-AE98-F397-CFB6-6B1D1D77F1C0}"/>
              </a:ext>
            </a:extLst>
          </p:cNvPr>
          <p:cNvSpPr>
            <a:spLocks noGrp="1"/>
          </p:cNvSpPr>
          <p:nvPr>
            <p:ph idx="1"/>
          </p:nvPr>
        </p:nvSpPr>
        <p:spPr/>
        <p:txBody>
          <a:bodyPr>
            <a:normAutofit fontScale="92500" lnSpcReduction="20000"/>
          </a:bodyPr>
          <a:lstStyle/>
          <a:p>
            <a:r>
              <a:rPr lang="is-IS" dirty="0"/>
              <a:t>Hvar: Út um allt land</a:t>
            </a:r>
          </a:p>
          <a:p>
            <a:r>
              <a:rPr lang="is-IS" dirty="0"/>
              <a:t>Hvenær:  Lauf í lok maí/byrjun júní.  Rót á vorin og haustin.  Fræ í byrjun ágúst.</a:t>
            </a:r>
          </a:p>
          <a:p>
            <a:r>
              <a:rPr lang="is-IS" dirty="0"/>
              <a:t>Pláneta: Sólin</a:t>
            </a:r>
          </a:p>
          <a:p>
            <a:r>
              <a:rPr lang="is-IS" dirty="0"/>
              <a:t>Líkamskerfi: Meltingavegur.</a:t>
            </a:r>
          </a:p>
          <a:p>
            <a:r>
              <a:rPr lang="is-IS" dirty="0"/>
              <a:t>Virkni:  Inniheldur bitrunga og ilmefni.  Sem gera það að hún örvar allt kirtlakerfi í meltingunni.  Magasýrur, gall í lifur og ensím frá brisi. Er heit jurt, gefur hita í líkamann.  Er mjög öflug og hjálpleg fyrir okkur. Rótin er sterkari en laufin.  Fræin vinna á lungunum, eru slímlosandi og bakteríudrepandi.  Þótti allra  meina bót til lækninga.</a:t>
            </a:r>
          </a:p>
          <a:p>
            <a:r>
              <a:rPr lang="is-IS" dirty="0"/>
              <a:t>Matur:  Mjög flott matarjurt.  Laufin í súpu og salat.  Rótin í súpu.  Fræ í te og grauta.</a:t>
            </a:r>
          </a:p>
          <a:p>
            <a:r>
              <a:rPr lang="is-IS" dirty="0"/>
              <a:t>Andi:  Hreinsar gamalt munstur og umbreytir gömlu í nýtt.  Góð fyrir þá sem þjást af stressi stórborgalífsins.  Gefur slökun í taugakerfið.</a:t>
            </a:r>
          </a:p>
        </p:txBody>
      </p:sp>
      <p:sp>
        <p:nvSpPr>
          <p:cNvPr id="4" name="Footer Placeholder 3">
            <a:extLst>
              <a:ext uri="{FF2B5EF4-FFF2-40B4-BE49-F238E27FC236}">
                <a16:creationId xmlns:a16="http://schemas.microsoft.com/office/drawing/2014/main" id="{3836D3FB-795C-7A12-545C-FC954B39F6E5}"/>
              </a:ext>
            </a:extLst>
          </p:cNvPr>
          <p:cNvSpPr>
            <a:spLocks noGrp="1"/>
          </p:cNvSpPr>
          <p:nvPr>
            <p:ph type="ftr" sz="quarter" idx="11"/>
          </p:nvPr>
        </p:nvSpPr>
        <p:spPr/>
        <p:txBody>
          <a:bodyPr/>
          <a:lstStyle/>
          <a:p>
            <a:r>
              <a:rPr lang="is-IS"/>
              <a:t>Kolbrún grasalæknir Jurtaapótek</a:t>
            </a:r>
          </a:p>
        </p:txBody>
      </p:sp>
      <p:sp>
        <p:nvSpPr>
          <p:cNvPr id="5" name="Slide Number Placeholder 4">
            <a:extLst>
              <a:ext uri="{FF2B5EF4-FFF2-40B4-BE49-F238E27FC236}">
                <a16:creationId xmlns:a16="http://schemas.microsoft.com/office/drawing/2014/main" id="{FE8ACF50-29B1-C5DA-2AD1-13EDD0F3DCD2}"/>
              </a:ext>
            </a:extLst>
          </p:cNvPr>
          <p:cNvSpPr>
            <a:spLocks noGrp="1"/>
          </p:cNvSpPr>
          <p:nvPr>
            <p:ph type="sldNum" sz="quarter" idx="12"/>
          </p:nvPr>
        </p:nvSpPr>
        <p:spPr/>
        <p:txBody>
          <a:bodyPr/>
          <a:lstStyle/>
          <a:p>
            <a:fld id="{FB601038-2532-4E8D-BED7-3A1B77E63728}" type="slidenum">
              <a:rPr lang="is-IS" smtClean="0"/>
              <a:t>24</a:t>
            </a:fld>
            <a:endParaRPr lang="is-IS"/>
          </a:p>
        </p:txBody>
      </p:sp>
    </p:spTree>
    <p:extLst>
      <p:ext uri="{BB962C8B-B14F-4D97-AF65-F5344CB8AC3E}">
        <p14:creationId xmlns:p14="http://schemas.microsoft.com/office/powerpoint/2010/main" val="1460526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Beitilyng (</a:t>
            </a:r>
            <a:r>
              <a:rPr lang="is-IS" i="1" dirty="0"/>
              <a:t>Calluna vulgaris</a:t>
            </a:r>
            <a:r>
              <a:rPr lang="is-IS" dirty="0"/>
              <a:t>)</a:t>
            </a:r>
          </a:p>
        </p:txBody>
      </p:sp>
      <p:pic>
        <p:nvPicPr>
          <p:cNvPr id="1026" name="Picture 2" descr="C:\Users\kolbrun\Pictures\jurtatínsla námskeið\d04_1509_calluna-vulgari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57135"/>
            <a:ext cx="3469952" cy="52008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lbrun\Pictures\jurtatínsla námskeið\beitily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988840"/>
            <a:ext cx="3902075" cy="333057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5C5553F9-CABC-0B9F-758E-CAAA27D16E8C}"/>
              </a:ext>
            </a:extLst>
          </p:cNvPr>
          <p:cNvSpPr>
            <a:spLocks noGrp="1"/>
          </p:cNvSpPr>
          <p:nvPr>
            <p:ph type="ftr" sz="quarter" idx="11"/>
          </p:nvPr>
        </p:nvSpPr>
        <p:spPr/>
        <p:txBody>
          <a:bodyPr/>
          <a:lstStyle/>
          <a:p>
            <a:r>
              <a:rPr lang="is-IS"/>
              <a:t>Kolbrún grasalæknir Jurtaapótek</a:t>
            </a:r>
          </a:p>
        </p:txBody>
      </p:sp>
      <p:sp>
        <p:nvSpPr>
          <p:cNvPr id="4" name="Slide Number Placeholder 3">
            <a:extLst>
              <a:ext uri="{FF2B5EF4-FFF2-40B4-BE49-F238E27FC236}">
                <a16:creationId xmlns:a16="http://schemas.microsoft.com/office/drawing/2014/main" id="{DA12F257-2CCF-EC1A-DE79-2CCD28372D49}"/>
              </a:ext>
            </a:extLst>
          </p:cNvPr>
          <p:cNvSpPr>
            <a:spLocks noGrp="1"/>
          </p:cNvSpPr>
          <p:nvPr>
            <p:ph type="sldNum" sz="quarter" idx="12"/>
          </p:nvPr>
        </p:nvSpPr>
        <p:spPr/>
        <p:txBody>
          <a:bodyPr/>
          <a:lstStyle/>
          <a:p>
            <a:fld id="{FB601038-2532-4E8D-BED7-3A1B77E63728}" type="slidenum">
              <a:rPr lang="is-IS" smtClean="0"/>
              <a:t>3</a:t>
            </a:fld>
            <a:endParaRPr lang="is-IS"/>
          </a:p>
        </p:txBody>
      </p:sp>
    </p:spTree>
    <p:extLst>
      <p:ext uri="{BB962C8B-B14F-4D97-AF65-F5344CB8AC3E}">
        <p14:creationId xmlns:p14="http://schemas.microsoft.com/office/powerpoint/2010/main" val="353251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4B7E-F9B0-93EF-D0C4-D3D380E372E6}"/>
              </a:ext>
            </a:extLst>
          </p:cNvPr>
          <p:cNvSpPr>
            <a:spLocks noGrp="1"/>
          </p:cNvSpPr>
          <p:nvPr>
            <p:ph type="title"/>
          </p:nvPr>
        </p:nvSpPr>
        <p:spPr/>
        <p:txBody>
          <a:bodyPr/>
          <a:lstStyle/>
          <a:p>
            <a:r>
              <a:rPr lang="is-IS" dirty="0"/>
              <a:t>Beytilyng – Calluna vulgaris</a:t>
            </a:r>
            <a:endParaRPr lang="en-US" dirty="0"/>
          </a:p>
        </p:txBody>
      </p:sp>
      <p:sp>
        <p:nvSpPr>
          <p:cNvPr id="3" name="Content Placeholder 2">
            <a:extLst>
              <a:ext uri="{FF2B5EF4-FFF2-40B4-BE49-F238E27FC236}">
                <a16:creationId xmlns:a16="http://schemas.microsoft.com/office/drawing/2014/main" id="{A2557012-0F59-280F-8CEA-8D795F9836C9}"/>
              </a:ext>
            </a:extLst>
          </p:cNvPr>
          <p:cNvSpPr>
            <a:spLocks noGrp="1"/>
          </p:cNvSpPr>
          <p:nvPr>
            <p:ph idx="1"/>
          </p:nvPr>
        </p:nvSpPr>
        <p:spPr/>
        <p:txBody>
          <a:bodyPr>
            <a:normAutofit lnSpcReduction="10000"/>
          </a:bodyPr>
          <a:lstStyle/>
          <a:p>
            <a:r>
              <a:rPr lang="is-IS" dirty="0"/>
              <a:t>Hvar:  vex á þurru landi, móum og hlíðum með öðru lyngi eins og bláberjalyngi, mosa.</a:t>
            </a:r>
          </a:p>
          <a:p>
            <a:r>
              <a:rPr lang="is-IS" dirty="0"/>
              <a:t>Tínsla – hvenær: í byrjun ágúst eða miðjan.  Öll plantan.</a:t>
            </a:r>
          </a:p>
          <a:p>
            <a:r>
              <a:rPr lang="is-IS" dirty="0"/>
              <a:t>Líkamskerfi:  Þvagfærakerfi.</a:t>
            </a:r>
          </a:p>
          <a:p>
            <a:r>
              <a:rPr lang="is-IS" dirty="0"/>
              <a:t>Virkni: Er bakteríudrepandi og bólgueyðandi fyrir þvagblöðruna.  Mild vökvalosandi og virkar því ágætlega fyrir stoðkerfið til að hreinsa.</a:t>
            </a:r>
          </a:p>
          <a:p>
            <a:r>
              <a:rPr lang="is-IS" dirty="0"/>
              <a:t>Matur:  Hef ekki notað það á lambakjöt, en held að það væri alveg gott með Blóðbergi og Birki.</a:t>
            </a:r>
          </a:p>
          <a:p>
            <a:r>
              <a:rPr lang="is-IS" dirty="0"/>
              <a:t>Andi:  Blómið er dökk bleik, hefur því áhrif á hjartað, djúpann kærleika sem tengist öllum alheiminum.  Gefur okkur styrk og sætti.</a:t>
            </a:r>
          </a:p>
          <a:p>
            <a:pPr marL="0" indent="0">
              <a:buNone/>
            </a:pPr>
            <a:endParaRPr lang="en-US" dirty="0"/>
          </a:p>
        </p:txBody>
      </p:sp>
      <p:sp>
        <p:nvSpPr>
          <p:cNvPr id="4" name="Footer Placeholder 3">
            <a:extLst>
              <a:ext uri="{FF2B5EF4-FFF2-40B4-BE49-F238E27FC236}">
                <a16:creationId xmlns:a16="http://schemas.microsoft.com/office/drawing/2014/main" id="{53D2413E-B4D2-6486-9172-87780A4EFC31}"/>
              </a:ext>
            </a:extLst>
          </p:cNvPr>
          <p:cNvSpPr>
            <a:spLocks noGrp="1"/>
          </p:cNvSpPr>
          <p:nvPr>
            <p:ph type="ftr" sz="quarter" idx="11"/>
          </p:nvPr>
        </p:nvSpPr>
        <p:spPr/>
        <p:txBody>
          <a:bodyPr/>
          <a:lstStyle/>
          <a:p>
            <a:r>
              <a:rPr lang="is-IS"/>
              <a:t>Kolbrún grasalæknir Jurtaapótek</a:t>
            </a:r>
          </a:p>
        </p:txBody>
      </p:sp>
      <p:sp>
        <p:nvSpPr>
          <p:cNvPr id="5" name="Slide Number Placeholder 4">
            <a:extLst>
              <a:ext uri="{FF2B5EF4-FFF2-40B4-BE49-F238E27FC236}">
                <a16:creationId xmlns:a16="http://schemas.microsoft.com/office/drawing/2014/main" id="{E32A8E1A-937C-C07E-D84C-6CBE052651F5}"/>
              </a:ext>
            </a:extLst>
          </p:cNvPr>
          <p:cNvSpPr>
            <a:spLocks noGrp="1"/>
          </p:cNvSpPr>
          <p:nvPr>
            <p:ph type="sldNum" sz="quarter" idx="12"/>
          </p:nvPr>
        </p:nvSpPr>
        <p:spPr/>
        <p:txBody>
          <a:bodyPr/>
          <a:lstStyle/>
          <a:p>
            <a:fld id="{FB601038-2532-4E8D-BED7-3A1B77E63728}" type="slidenum">
              <a:rPr lang="is-IS" smtClean="0"/>
              <a:t>4</a:t>
            </a:fld>
            <a:endParaRPr lang="is-IS"/>
          </a:p>
        </p:txBody>
      </p:sp>
    </p:spTree>
    <p:extLst>
      <p:ext uri="{BB962C8B-B14F-4D97-AF65-F5344CB8AC3E}">
        <p14:creationId xmlns:p14="http://schemas.microsoft.com/office/powerpoint/2010/main" val="159667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a:t>Birki (</a:t>
            </a:r>
            <a:r>
              <a:rPr lang="is-IS" i="1" dirty="0"/>
              <a:t> Betula pubescens</a:t>
            </a:r>
            <a:r>
              <a:rPr lang="is-IS" dirty="0"/>
              <a:t>)</a:t>
            </a:r>
          </a:p>
        </p:txBody>
      </p:sp>
      <p:pic>
        <p:nvPicPr>
          <p:cNvPr id="2051" name="Picture 3" descr="C:\Users\kolbrun\Pictures\jurtatínsla námskeið\d05_8610_betula-n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746" y="1772816"/>
            <a:ext cx="3290590" cy="49320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olbrun\Pictures\jurtatínsla námskeið\d07_1032_betula-pubesce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491462"/>
            <a:ext cx="3483800" cy="23243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kolbrun\Pictures\jurtatínsla námskeið\betula-pubescen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950800"/>
            <a:ext cx="3521912" cy="237729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615460B4-C714-C372-076A-3989CD6BB032}"/>
              </a:ext>
            </a:extLst>
          </p:cNvPr>
          <p:cNvSpPr>
            <a:spLocks noGrp="1"/>
          </p:cNvSpPr>
          <p:nvPr>
            <p:ph type="ftr" sz="quarter" idx="11"/>
          </p:nvPr>
        </p:nvSpPr>
        <p:spPr/>
        <p:txBody>
          <a:bodyPr/>
          <a:lstStyle/>
          <a:p>
            <a:r>
              <a:rPr lang="is-IS"/>
              <a:t>Kolbrún grasalæknir Jurtaapótek</a:t>
            </a:r>
          </a:p>
        </p:txBody>
      </p:sp>
      <p:sp>
        <p:nvSpPr>
          <p:cNvPr id="4" name="Slide Number Placeholder 3">
            <a:extLst>
              <a:ext uri="{FF2B5EF4-FFF2-40B4-BE49-F238E27FC236}">
                <a16:creationId xmlns:a16="http://schemas.microsoft.com/office/drawing/2014/main" id="{26E12870-4EEB-1A60-E7AC-0DF8071F52B5}"/>
              </a:ext>
            </a:extLst>
          </p:cNvPr>
          <p:cNvSpPr>
            <a:spLocks noGrp="1"/>
          </p:cNvSpPr>
          <p:nvPr>
            <p:ph type="sldNum" sz="quarter" idx="12"/>
          </p:nvPr>
        </p:nvSpPr>
        <p:spPr/>
        <p:txBody>
          <a:bodyPr/>
          <a:lstStyle/>
          <a:p>
            <a:fld id="{FB601038-2532-4E8D-BED7-3A1B77E63728}" type="slidenum">
              <a:rPr lang="is-IS" smtClean="0"/>
              <a:t>5</a:t>
            </a:fld>
            <a:endParaRPr lang="is-IS"/>
          </a:p>
        </p:txBody>
      </p:sp>
    </p:spTree>
    <p:extLst>
      <p:ext uri="{BB962C8B-B14F-4D97-AF65-F5344CB8AC3E}">
        <p14:creationId xmlns:p14="http://schemas.microsoft.com/office/powerpoint/2010/main" val="48759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0AFDD-DD02-ADBE-36AF-8D077EE53500}"/>
              </a:ext>
            </a:extLst>
          </p:cNvPr>
          <p:cNvSpPr>
            <a:spLocks noGrp="1"/>
          </p:cNvSpPr>
          <p:nvPr>
            <p:ph type="title"/>
          </p:nvPr>
        </p:nvSpPr>
        <p:spPr/>
        <p:txBody>
          <a:bodyPr/>
          <a:lstStyle/>
          <a:p>
            <a:r>
              <a:rPr lang="is-IS" dirty="0"/>
              <a:t>Birki – Betula pubescens</a:t>
            </a:r>
            <a:endParaRPr lang="en-US" dirty="0"/>
          </a:p>
        </p:txBody>
      </p:sp>
      <p:sp>
        <p:nvSpPr>
          <p:cNvPr id="3" name="Content Placeholder 2">
            <a:extLst>
              <a:ext uri="{FF2B5EF4-FFF2-40B4-BE49-F238E27FC236}">
                <a16:creationId xmlns:a16="http://schemas.microsoft.com/office/drawing/2014/main" id="{2BF5A573-7964-A793-7CF0-EA7469219106}"/>
              </a:ext>
            </a:extLst>
          </p:cNvPr>
          <p:cNvSpPr>
            <a:spLocks noGrp="1"/>
          </p:cNvSpPr>
          <p:nvPr>
            <p:ph idx="1"/>
          </p:nvPr>
        </p:nvSpPr>
        <p:spPr/>
        <p:txBody>
          <a:bodyPr>
            <a:normAutofit fontScale="92500" lnSpcReduction="10000"/>
          </a:bodyPr>
          <a:lstStyle/>
          <a:p>
            <a:r>
              <a:rPr lang="is-IS" dirty="0"/>
              <a:t>Hvar:  Út um allt land á þurru landi.  Villt og ræktað. Laufin, safinn og börkur</a:t>
            </a:r>
          </a:p>
          <a:p>
            <a:r>
              <a:rPr lang="is-IS" dirty="0"/>
              <a:t>Hvenær:  Lok maí, byrjun júní.</a:t>
            </a:r>
          </a:p>
          <a:p>
            <a:r>
              <a:rPr lang="is-IS" dirty="0"/>
              <a:t>Pláneta: Venus</a:t>
            </a:r>
          </a:p>
          <a:p>
            <a:r>
              <a:rPr lang="is-IS" dirty="0"/>
              <a:t>Líkamskerfi:  Þvagfærakerfi.</a:t>
            </a:r>
          </a:p>
          <a:p>
            <a:r>
              <a:rPr lang="is-IS" dirty="0"/>
              <a:t>Virkni:  Sterk vökvalosandi, smá bakteríudrepandi og sveppadrepandi einnig verkjastillandi.  Notað við bólgum, gigt og þvagfærasýkingu.  Væri gott að nota alltaf í te fyrir einhvern sem fær auðveldlega bólgur.</a:t>
            </a:r>
          </a:p>
          <a:p>
            <a:r>
              <a:rPr lang="is-IS" dirty="0"/>
              <a:t>Matur:  Gott á lamb, í súpur og í þeyting.</a:t>
            </a:r>
          </a:p>
          <a:p>
            <a:r>
              <a:rPr lang="is-IS" dirty="0"/>
              <a:t>Andi:  Tengir sálina betur í líkamann, fær vatnið í líkamanum til að verða meira lifandi og þá er andinn/sálin meira lifandi.  Aukin vitund, hugurinn opnast og tengir okkur við sálarkjarnann.</a:t>
            </a:r>
          </a:p>
          <a:p>
            <a:pPr marL="0" indent="0">
              <a:buNone/>
            </a:pPr>
            <a:endParaRPr lang="is-IS" dirty="0"/>
          </a:p>
          <a:p>
            <a:pPr marL="0" indent="0">
              <a:buNone/>
            </a:pPr>
            <a:endParaRPr lang="en-US" dirty="0"/>
          </a:p>
        </p:txBody>
      </p:sp>
      <p:sp>
        <p:nvSpPr>
          <p:cNvPr id="4" name="Footer Placeholder 3">
            <a:extLst>
              <a:ext uri="{FF2B5EF4-FFF2-40B4-BE49-F238E27FC236}">
                <a16:creationId xmlns:a16="http://schemas.microsoft.com/office/drawing/2014/main" id="{5667604B-4272-6C9B-E82A-D4D4B4745101}"/>
              </a:ext>
            </a:extLst>
          </p:cNvPr>
          <p:cNvSpPr>
            <a:spLocks noGrp="1"/>
          </p:cNvSpPr>
          <p:nvPr>
            <p:ph type="ftr" sz="quarter" idx="11"/>
          </p:nvPr>
        </p:nvSpPr>
        <p:spPr/>
        <p:txBody>
          <a:bodyPr/>
          <a:lstStyle/>
          <a:p>
            <a:r>
              <a:rPr lang="is-IS"/>
              <a:t>Kolbrún grasalæknir Jurtaapótek</a:t>
            </a:r>
          </a:p>
        </p:txBody>
      </p:sp>
      <p:sp>
        <p:nvSpPr>
          <p:cNvPr id="5" name="Slide Number Placeholder 4">
            <a:extLst>
              <a:ext uri="{FF2B5EF4-FFF2-40B4-BE49-F238E27FC236}">
                <a16:creationId xmlns:a16="http://schemas.microsoft.com/office/drawing/2014/main" id="{2B3FAEFC-3A5C-5530-4BC1-587F1FC8EE15}"/>
              </a:ext>
            </a:extLst>
          </p:cNvPr>
          <p:cNvSpPr>
            <a:spLocks noGrp="1"/>
          </p:cNvSpPr>
          <p:nvPr>
            <p:ph type="sldNum" sz="quarter" idx="12"/>
          </p:nvPr>
        </p:nvSpPr>
        <p:spPr/>
        <p:txBody>
          <a:bodyPr/>
          <a:lstStyle/>
          <a:p>
            <a:fld id="{FB601038-2532-4E8D-BED7-3A1B77E63728}" type="slidenum">
              <a:rPr lang="is-IS" smtClean="0"/>
              <a:t>6</a:t>
            </a:fld>
            <a:endParaRPr lang="is-IS"/>
          </a:p>
        </p:txBody>
      </p:sp>
    </p:spTree>
    <p:extLst>
      <p:ext uri="{BB962C8B-B14F-4D97-AF65-F5344CB8AC3E}">
        <p14:creationId xmlns:p14="http://schemas.microsoft.com/office/powerpoint/2010/main" val="2257250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Blóðberg (</a:t>
            </a:r>
            <a:r>
              <a:rPr lang="is-IS" i="1" dirty="0"/>
              <a:t>Thymus praecox</a:t>
            </a:r>
            <a:r>
              <a:rPr lang="is-IS" dirty="0"/>
              <a:t>)</a:t>
            </a:r>
          </a:p>
        </p:txBody>
      </p:sp>
      <p:pic>
        <p:nvPicPr>
          <p:cNvPr id="4098" name="Picture 2" descr="C:\Users\kolbrun\Pictures\jurtatínsla námskeið\thymus praec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41823"/>
            <a:ext cx="6350000" cy="42291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EA75B153-189C-B27E-E3E7-79198FF47B2F}"/>
              </a:ext>
            </a:extLst>
          </p:cNvPr>
          <p:cNvSpPr>
            <a:spLocks noGrp="1"/>
          </p:cNvSpPr>
          <p:nvPr>
            <p:ph type="ftr" sz="quarter" idx="11"/>
          </p:nvPr>
        </p:nvSpPr>
        <p:spPr/>
        <p:txBody>
          <a:bodyPr/>
          <a:lstStyle/>
          <a:p>
            <a:r>
              <a:rPr lang="is-IS"/>
              <a:t>Kolbrún grasalæknir Jurtaapótek</a:t>
            </a:r>
          </a:p>
        </p:txBody>
      </p:sp>
      <p:sp>
        <p:nvSpPr>
          <p:cNvPr id="4" name="Slide Number Placeholder 3">
            <a:extLst>
              <a:ext uri="{FF2B5EF4-FFF2-40B4-BE49-F238E27FC236}">
                <a16:creationId xmlns:a16="http://schemas.microsoft.com/office/drawing/2014/main" id="{9FB8C887-0808-028F-2D94-24264177C834}"/>
              </a:ext>
            </a:extLst>
          </p:cNvPr>
          <p:cNvSpPr>
            <a:spLocks noGrp="1"/>
          </p:cNvSpPr>
          <p:nvPr>
            <p:ph type="sldNum" sz="quarter" idx="12"/>
          </p:nvPr>
        </p:nvSpPr>
        <p:spPr/>
        <p:txBody>
          <a:bodyPr/>
          <a:lstStyle/>
          <a:p>
            <a:fld id="{FB601038-2532-4E8D-BED7-3A1B77E63728}" type="slidenum">
              <a:rPr lang="is-IS" smtClean="0"/>
              <a:t>7</a:t>
            </a:fld>
            <a:endParaRPr lang="is-IS"/>
          </a:p>
        </p:txBody>
      </p:sp>
    </p:spTree>
    <p:extLst>
      <p:ext uri="{BB962C8B-B14F-4D97-AF65-F5344CB8AC3E}">
        <p14:creationId xmlns:p14="http://schemas.microsoft.com/office/powerpoint/2010/main" val="3903005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BBB9B-0E53-428B-E113-B829AB7DAECC}"/>
              </a:ext>
            </a:extLst>
          </p:cNvPr>
          <p:cNvSpPr>
            <a:spLocks noGrp="1"/>
          </p:cNvSpPr>
          <p:nvPr>
            <p:ph type="title"/>
          </p:nvPr>
        </p:nvSpPr>
        <p:spPr/>
        <p:txBody>
          <a:bodyPr/>
          <a:lstStyle/>
          <a:p>
            <a:r>
              <a:rPr lang="is-IS" dirty="0"/>
              <a:t>Blóðberg – Thymus praecox</a:t>
            </a:r>
            <a:endParaRPr lang="en-US" dirty="0"/>
          </a:p>
        </p:txBody>
      </p:sp>
      <p:sp>
        <p:nvSpPr>
          <p:cNvPr id="3" name="Content Placeholder 2">
            <a:extLst>
              <a:ext uri="{FF2B5EF4-FFF2-40B4-BE49-F238E27FC236}">
                <a16:creationId xmlns:a16="http://schemas.microsoft.com/office/drawing/2014/main" id="{A084DCB0-FF12-78FB-C4C8-1B6806BDAE01}"/>
              </a:ext>
            </a:extLst>
          </p:cNvPr>
          <p:cNvSpPr>
            <a:spLocks noGrp="1"/>
          </p:cNvSpPr>
          <p:nvPr>
            <p:ph idx="1"/>
          </p:nvPr>
        </p:nvSpPr>
        <p:spPr/>
        <p:txBody>
          <a:bodyPr>
            <a:normAutofit fontScale="92500" lnSpcReduction="20000"/>
          </a:bodyPr>
          <a:lstStyle/>
          <a:p>
            <a:r>
              <a:rPr lang="is-IS" dirty="0"/>
              <a:t>Hvar.  Um allt land, þurru landi þar sem sólin skín og jarðvegurinn frekar næringasnauður.  Fer í burtu þegar kemur meiri næring.  Öll plantan.</a:t>
            </a:r>
          </a:p>
          <a:p>
            <a:r>
              <a:rPr lang="is-IS" dirty="0"/>
              <a:t>Hvenær:  Lok júní, byjun júní. </a:t>
            </a:r>
          </a:p>
          <a:p>
            <a:r>
              <a:rPr lang="is-IS" dirty="0"/>
              <a:t>Pláneta: Venus</a:t>
            </a:r>
          </a:p>
          <a:p>
            <a:r>
              <a:rPr lang="is-IS" dirty="0"/>
              <a:t>Líkamskerfi:  Öndunarvegur.</a:t>
            </a:r>
          </a:p>
          <a:p>
            <a:r>
              <a:rPr lang="is-IS" dirty="0"/>
              <a:t>Virkni:  Slímlosandi og bakteríudrepandi fyrir lungun. Styrkjandi fyrir hjrata og taugar.  Krampastillandi, verkeyðandi og vindeyðandi. Sveppadrepandi.</a:t>
            </a:r>
          </a:p>
          <a:p>
            <a:r>
              <a:rPr lang="is-IS" dirty="0"/>
              <a:t>Matur:  Gott á lamb og annað kjöt.  Einnig og gott á bakað grænmeti.</a:t>
            </a:r>
          </a:p>
          <a:p>
            <a:r>
              <a:rPr lang="is-IS" dirty="0"/>
              <a:t>Andi:  Fer djúpt í hjartað og losar um gamlar tilfinningar svo við getum elskað djúpt. Losar okkur frá fortíðinni og gefur okkur kærleikstilfinningu til alls sem er.</a:t>
            </a:r>
            <a:endParaRPr lang="en-US" dirty="0"/>
          </a:p>
        </p:txBody>
      </p:sp>
      <p:sp>
        <p:nvSpPr>
          <p:cNvPr id="4" name="Footer Placeholder 3">
            <a:extLst>
              <a:ext uri="{FF2B5EF4-FFF2-40B4-BE49-F238E27FC236}">
                <a16:creationId xmlns:a16="http://schemas.microsoft.com/office/drawing/2014/main" id="{F80579B2-C961-94EA-2236-40A23CBC45D2}"/>
              </a:ext>
            </a:extLst>
          </p:cNvPr>
          <p:cNvSpPr>
            <a:spLocks noGrp="1"/>
          </p:cNvSpPr>
          <p:nvPr>
            <p:ph type="ftr" sz="quarter" idx="11"/>
          </p:nvPr>
        </p:nvSpPr>
        <p:spPr/>
        <p:txBody>
          <a:bodyPr/>
          <a:lstStyle/>
          <a:p>
            <a:r>
              <a:rPr lang="is-IS"/>
              <a:t>Kolbrún grasalæknir Jurtaapótek</a:t>
            </a:r>
          </a:p>
        </p:txBody>
      </p:sp>
      <p:sp>
        <p:nvSpPr>
          <p:cNvPr id="5" name="Slide Number Placeholder 4">
            <a:extLst>
              <a:ext uri="{FF2B5EF4-FFF2-40B4-BE49-F238E27FC236}">
                <a16:creationId xmlns:a16="http://schemas.microsoft.com/office/drawing/2014/main" id="{AF3FBEF8-87DF-2738-A48E-25BA05BF52F9}"/>
              </a:ext>
            </a:extLst>
          </p:cNvPr>
          <p:cNvSpPr>
            <a:spLocks noGrp="1"/>
          </p:cNvSpPr>
          <p:nvPr>
            <p:ph type="sldNum" sz="quarter" idx="12"/>
          </p:nvPr>
        </p:nvSpPr>
        <p:spPr/>
        <p:txBody>
          <a:bodyPr/>
          <a:lstStyle/>
          <a:p>
            <a:fld id="{FB601038-2532-4E8D-BED7-3A1B77E63728}" type="slidenum">
              <a:rPr lang="is-IS" smtClean="0"/>
              <a:t>8</a:t>
            </a:fld>
            <a:endParaRPr lang="is-IS"/>
          </a:p>
        </p:txBody>
      </p:sp>
    </p:spTree>
    <p:extLst>
      <p:ext uri="{BB962C8B-B14F-4D97-AF65-F5344CB8AC3E}">
        <p14:creationId xmlns:p14="http://schemas.microsoft.com/office/powerpoint/2010/main" val="1640279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Fjallagrös (</a:t>
            </a:r>
            <a:r>
              <a:rPr lang="is-IS" i="1" dirty="0"/>
              <a:t>Certraria islandica</a:t>
            </a:r>
            <a:r>
              <a:rPr lang="is-IS" dirty="0"/>
              <a:t>)</a:t>
            </a:r>
          </a:p>
        </p:txBody>
      </p:sp>
      <p:pic>
        <p:nvPicPr>
          <p:cNvPr id="5122" name="Picture 2" descr="C:\Users\kolbrun\Pictures\jurtatínsla námskeið\certraria islandic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56792"/>
            <a:ext cx="3312368" cy="248427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kolbrun\Pictures\jurtatínsla námskeið\d04_1510_cetraria-island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892948"/>
            <a:ext cx="5442995" cy="363149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FD967E8D-42CE-2899-D26B-A0190BBFD30A}"/>
              </a:ext>
            </a:extLst>
          </p:cNvPr>
          <p:cNvSpPr>
            <a:spLocks noGrp="1"/>
          </p:cNvSpPr>
          <p:nvPr>
            <p:ph type="ftr" sz="quarter" idx="11"/>
          </p:nvPr>
        </p:nvSpPr>
        <p:spPr/>
        <p:txBody>
          <a:bodyPr/>
          <a:lstStyle/>
          <a:p>
            <a:r>
              <a:rPr lang="is-IS"/>
              <a:t>Kolbrún grasalæknir Jurtaapótek</a:t>
            </a:r>
          </a:p>
        </p:txBody>
      </p:sp>
      <p:sp>
        <p:nvSpPr>
          <p:cNvPr id="4" name="Slide Number Placeholder 3">
            <a:extLst>
              <a:ext uri="{FF2B5EF4-FFF2-40B4-BE49-F238E27FC236}">
                <a16:creationId xmlns:a16="http://schemas.microsoft.com/office/drawing/2014/main" id="{BD7FA891-9916-1666-FD98-6D395243E574}"/>
              </a:ext>
            </a:extLst>
          </p:cNvPr>
          <p:cNvSpPr>
            <a:spLocks noGrp="1"/>
          </p:cNvSpPr>
          <p:nvPr>
            <p:ph type="sldNum" sz="quarter" idx="12"/>
          </p:nvPr>
        </p:nvSpPr>
        <p:spPr/>
        <p:txBody>
          <a:bodyPr/>
          <a:lstStyle/>
          <a:p>
            <a:fld id="{FB601038-2532-4E8D-BED7-3A1B77E63728}" type="slidenum">
              <a:rPr lang="is-IS" smtClean="0"/>
              <a:t>9</a:t>
            </a:fld>
            <a:endParaRPr lang="is-IS"/>
          </a:p>
        </p:txBody>
      </p:sp>
    </p:spTree>
    <p:extLst>
      <p:ext uri="{BB962C8B-B14F-4D97-AF65-F5344CB8AC3E}">
        <p14:creationId xmlns:p14="http://schemas.microsoft.com/office/powerpoint/2010/main" val="28867274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1959</TotalTime>
  <Words>1739</Words>
  <Application>Microsoft Office PowerPoint</Application>
  <PresentationFormat>On-screen Show (4:3)</PresentationFormat>
  <Paragraphs>158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Century Gothic</vt:lpstr>
      <vt:lpstr>Garamond</vt:lpstr>
      <vt:lpstr>Savon</vt:lpstr>
      <vt:lpstr>11 Íslenskar jurtir</vt:lpstr>
      <vt:lpstr>Jurtir eru soldið eins og við</vt:lpstr>
      <vt:lpstr>Beitilyng (Calluna vulgaris)</vt:lpstr>
      <vt:lpstr>Beytilyng – Calluna vulgaris</vt:lpstr>
      <vt:lpstr>Birki ( Betula pubescens)</vt:lpstr>
      <vt:lpstr>Birki – Betula pubescens</vt:lpstr>
      <vt:lpstr>Blóðberg (Thymus praecox)</vt:lpstr>
      <vt:lpstr>Blóðberg – Thymus praecox</vt:lpstr>
      <vt:lpstr>Fjallagrös (Certraria islandica)</vt:lpstr>
      <vt:lpstr>Fjallagrös – Cetraria islandica</vt:lpstr>
      <vt:lpstr>Holtasóley (Dryas octopetala)</vt:lpstr>
      <vt:lpstr>Holtasóley – Dryas octopetala</vt:lpstr>
      <vt:lpstr>Klóelfting (Equisetum arvense)</vt:lpstr>
      <vt:lpstr>Klóelfting – Equisetum arvense</vt:lpstr>
      <vt:lpstr>Maríustakkur (Alchemilla vulgaris)</vt:lpstr>
      <vt:lpstr>Maríustakkur – Alchemilla vulgaris</vt:lpstr>
      <vt:lpstr>Mjaðjurt (Filipendula ulmaria)</vt:lpstr>
      <vt:lpstr>Mjaðjurt – Filipendula ulmaria</vt:lpstr>
      <vt:lpstr>Túnfífill (Taraxacum officinale)</vt:lpstr>
      <vt:lpstr>Túnfífill – Taraxacum officinalis</vt:lpstr>
      <vt:lpstr>Vallhumall (Achillea millefolium)</vt:lpstr>
      <vt:lpstr>Vallhumall – Achillea millefolium</vt:lpstr>
      <vt:lpstr>Ætihvönn (Angelica archangelica)</vt:lpstr>
      <vt:lpstr>Ætihvönn – Angelica archangelica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kolbrun</dc:creator>
  <cp:lastModifiedBy>Kolbrún Björnsdóttir</cp:lastModifiedBy>
  <cp:revision>11</cp:revision>
  <cp:lastPrinted>2024-05-13T09:18:47Z</cp:lastPrinted>
  <dcterms:created xsi:type="dcterms:W3CDTF">2020-05-26T11:33:08Z</dcterms:created>
  <dcterms:modified xsi:type="dcterms:W3CDTF">2024-05-14T22:47:20Z</dcterms:modified>
</cp:coreProperties>
</file>